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9" r:id="rId14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658"/>
  </p:normalViewPr>
  <p:slideViewPr>
    <p:cSldViewPr snapToGrid="0">
      <p:cViewPr varScale="1">
        <p:scale>
          <a:sx n="116" d="100"/>
          <a:sy n="116" d="100"/>
        </p:scale>
        <p:origin x="4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F14F9-4733-9FC7-F8E8-D008DD0139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EB3F0-DF5F-F3E0-8A84-F6550F1D35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349D3-D3FE-F588-1AE5-1A86E2040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AEEB7-3127-1744-B490-4B6C19007046}" type="datetimeFigureOut">
              <a:rPr lang="en-CH" smtClean="0"/>
              <a:t>07.01.2025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079E5-C4B5-92CD-9BF6-38F806DBE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838182-4B95-D157-F11F-5E52A726C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B15B-9411-4F46-B61D-5C78735121C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85701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2641D-BF57-8DFB-42B6-C7AD38A3D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26FD97-C915-F6E4-E5CC-67C5F3A524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C5A82F-1BF9-D7C9-C97C-BB0438F5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AEEB7-3127-1744-B490-4B6C19007046}" type="datetimeFigureOut">
              <a:rPr lang="en-CH" smtClean="0"/>
              <a:t>07.01.2025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2C605-1678-6328-9277-4D334A875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DC4E58-4646-4838-193A-1377B1CCF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B15B-9411-4F46-B61D-5C78735121C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8892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2A99F3-7B4F-B180-4D6A-3C675F5F21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848A9E-DEFD-8D2C-6F7A-FAB0F07D94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C8D284-B4E8-2B59-2B31-D5B0B47E6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AEEB7-3127-1744-B490-4B6C19007046}" type="datetimeFigureOut">
              <a:rPr lang="en-CH" smtClean="0"/>
              <a:t>07.01.2025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4C67D-A229-8448-DA38-D1902031B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C1AAFB-2635-7211-B73B-D6FCB3796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B15B-9411-4F46-B61D-5C78735121C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4197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98976-1446-8049-852E-D8DBBC887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E01239-4192-AF86-069D-23099A81F5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9D3D57-2908-4C1F-47FA-9457AD238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AEEB7-3127-1744-B490-4B6C19007046}" type="datetimeFigureOut">
              <a:rPr lang="en-CH" smtClean="0"/>
              <a:t>07.01.2025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DD2E57-BAA1-8B4D-7E5D-AA8D47614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28A4D-7818-06F4-2B2A-9755AB259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B15B-9411-4F46-B61D-5C78735121C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59616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DA044-6492-1B12-5468-CCEB94BC3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F0DF19-7E5C-644F-9C54-9BD8A25BAB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E32FA-6786-8E2B-FBF4-6729E81C9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AEEB7-3127-1744-B490-4B6C19007046}" type="datetimeFigureOut">
              <a:rPr lang="en-CH" smtClean="0"/>
              <a:t>07.01.2025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1BECB-5E09-82E0-2432-35190EF51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14D14-63C6-FE74-21E1-751C72E36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B15B-9411-4F46-B61D-5C78735121C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22980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A741-F930-57A9-DB21-0AD7077D6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B3725-2EF3-CA82-8802-9A7153E339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420A9C-A64B-0CE1-78D7-24AC4A531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52A9EA-EAEA-B23E-4E5C-2B400AD58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AEEB7-3127-1744-B490-4B6C19007046}" type="datetimeFigureOut">
              <a:rPr lang="en-CH" smtClean="0"/>
              <a:t>07.01.2025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0699BB-B642-2F82-496C-1E74486CF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DAEFBF-B7D1-BDA5-50B9-7162D1A94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B15B-9411-4F46-B61D-5C78735121C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32509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18202-0B65-3914-B57E-E3F5CC129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44EC3-8D4A-2D38-978E-2D909192C5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3AA0FF-00DD-F7A4-7DEB-F4E3E17584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219513-40A1-DD1D-D6D0-77400A9F4B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D79F5F-4462-810E-3409-5C5B8AAE48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2C0688-6E15-9BE1-3060-4E8549792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AEEB7-3127-1744-B490-4B6C19007046}" type="datetimeFigureOut">
              <a:rPr lang="en-CH" smtClean="0"/>
              <a:t>07.01.2025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77EF1F-1060-06BF-D76C-8B08096ED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1E00B3-1F0C-02C3-6C05-A9E7F60B8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B15B-9411-4F46-B61D-5C78735121C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97506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4630D-ED77-EA21-8754-08D88F4CF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177307-22EB-CBBC-EF1B-392DD0997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AEEB7-3127-1744-B490-4B6C19007046}" type="datetimeFigureOut">
              <a:rPr lang="en-CH" smtClean="0"/>
              <a:t>07.01.2025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FCADC3-7244-5A44-31F0-D01AF8CC4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93335E-AE86-2515-F2A0-F9D6F9DE1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B15B-9411-4F46-B61D-5C78735121C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44029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ECEBF9-6D9D-7F21-2736-6DEF9134D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AEEB7-3127-1744-B490-4B6C19007046}" type="datetimeFigureOut">
              <a:rPr lang="en-CH" smtClean="0"/>
              <a:t>07.01.2025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CE002C-56C9-A0FE-D1C2-077D2520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32232C-2813-961F-1355-DB1D69A95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B15B-9411-4F46-B61D-5C78735121C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4080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E6B0B-CF25-9232-D0B4-4BFD5C001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1CAD0-E559-5275-2BDC-2C76DCF0AC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CF1B40-0190-2AAE-6719-EC8A83207F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ED400C-F6E8-21D0-5C11-D9A63EE2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AEEB7-3127-1744-B490-4B6C19007046}" type="datetimeFigureOut">
              <a:rPr lang="en-CH" smtClean="0"/>
              <a:t>07.01.2025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F5DF31-6DC0-D341-670A-8E68F99CB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A99673-0A52-908F-D793-EC36E5A7E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B15B-9411-4F46-B61D-5C78735121C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85374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F3F4D-1CD1-1AEF-DC1D-FF6B7BEBC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3B8927-D1A3-DD55-3C7E-B38EB67E4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F3CA9A-8B5C-0D58-F4DA-67FD65295B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2B0EDA-4544-8A44-DBA1-9F37CA10D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AEEB7-3127-1744-B490-4B6C19007046}" type="datetimeFigureOut">
              <a:rPr lang="en-CH" smtClean="0"/>
              <a:t>07.01.2025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2455E9-49BD-DC55-A589-8644AF040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AE4544-5157-86E7-826E-E3E9B1496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B15B-9411-4F46-B61D-5C78735121C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7833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65D6D7-20A6-B11E-9CE9-088E6994D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64991-102A-6D5A-189A-4191A5EBF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C06B7-9B84-CCE7-F403-1E5AF3F1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5AEEB7-3127-1744-B490-4B6C19007046}" type="datetimeFigureOut">
              <a:rPr lang="en-CH" smtClean="0"/>
              <a:t>07.01.2025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F5BB6-EA13-CA28-BA29-C7FFAF3713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EAFD80-B217-4DA6-EF6A-E06DFE22D3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36B15B-9411-4F46-B61D-5C78735121C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99696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gingproject.uniupo.it/glossario/prevenzione-quaternaria/#:~:text=Con%20prevenzione%20quaternaria%20si%20intende,medicalizzazione%20di%20condizioni%20non%20medich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ag.admin.ch/bag/fr/home/gesund-leben/gesundheitsfoerderung-und-praevention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EB9B4-BA7B-0BCF-2CF5-B3177254B1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03719"/>
            <a:ext cx="9144000" cy="2387600"/>
          </a:xfrm>
        </p:spPr>
        <p:txBody>
          <a:bodyPr/>
          <a:lstStyle/>
          <a:p>
            <a:pPr algn="l"/>
            <a:r>
              <a:rPr lang="en-CH" b="1" dirty="0"/>
              <a:t>Prevenzione e promozione della salute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31601D-1D10-9E17-1984-04D83DD18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95258"/>
            <a:ext cx="9144000" cy="2743678"/>
          </a:xfrm>
        </p:spPr>
        <p:txBody>
          <a:bodyPr>
            <a:normAutofit fontScale="77500" lnSpcReduction="20000"/>
          </a:bodyPr>
          <a:lstStyle/>
          <a:p>
            <a:pPr algn="l">
              <a:lnSpc>
                <a:spcPct val="120000"/>
              </a:lnSpc>
            </a:pPr>
            <a:r>
              <a:rPr lang="en-CH" sz="4400" dirty="0"/>
              <a:t>Assemblea cittadina sui costi della salute, 7 gennaio 2025</a:t>
            </a:r>
          </a:p>
          <a:p>
            <a:pPr algn="l">
              <a:lnSpc>
                <a:spcPct val="120000"/>
              </a:lnSpc>
            </a:pPr>
            <a:endParaRPr lang="en-CH" dirty="0"/>
          </a:p>
          <a:p>
            <a:pPr algn="l">
              <a:lnSpc>
                <a:spcPct val="120000"/>
              </a:lnSpc>
            </a:pPr>
            <a:r>
              <a:rPr lang="en-CH" dirty="0"/>
              <a:t>Prof. Dr Francesca Bosisio</a:t>
            </a:r>
          </a:p>
          <a:p>
            <a:pPr algn="l">
              <a:lnSpc>
                <a:spcPct val="120000"/>
              </a:lnSpc>
            </a:pPr>
            <a:r>
              <a:rPr lang="en-CH" dirty="0"/>
              <a:t>Haute école d’ingénierie et de gestion du canton de Vaud (HEIG-VD) et Haute école spécialisée de Suisse Occidentale (HES-SO)</a:t>
            </a:r>
          </a:p>
        </p:txBody>
      </p:sp>
    </p:spTree>
    <p:extLst>
      <p:ext uri="{BB962C8B-B14F-4D97-AF65-F5344CB8AC3E}">
        <p14:creationId xmlns:p14="http://schemas.microsoft.com/office/powerpoint/2010/main" val="3089472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E7F0E-E728-3707-A6F8-8B2A91DEF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CH" dirty="0"/>
              <a:t>ocumenti utili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67CC7E-BF0B-5777-8046-87393EE7D6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35080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8599F-B5E1-9DF5-273E-80BC39C91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La diffusione del cambiamento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0D5AEB-F4E1-DA48-7D66-87F7EA90B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</a:t>
            </a:r>
            <a:r>
              <a:rPr lang="en-CH" dirty="0"/>
              <a:t>n salute publica non vogliamo un approccio perfezionista, cioé cambiare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comportamenti</a:t>
            </a:r>
            <a:r>
              <a:rPr lang="en-CH" dirty="0"/>
              <a:t> di tutti perché questo sarebbe costoso. </a:t>
            </a:r>
            <a:r>
              <a:rPr lang="en-GB" dirty="0"/>
              <a:t>V</a:t>
            </a:r>
            <a:r>
              <a:rPr lang="en-CH" dirty="0"/>
              <a:t>ogliamo cambiare l’opinione delle persone che possono essere cambiate e non gli “integralisti” (il 16% in rosso)</a:t>
            </a:r>
          </a:p>
        </p:txBody>
      </p:sp>
      <p:pic>
        <p:nvPicPr>
          <p:cNvPr id="5" name="Picture 4" descr="A diagram of a model&#10;&#10;Description automatically generated">
            <a:extLst>
              <a:ext uri="{FF2B5EF4-FFF2-40B4-BE49-F238E27FC236}">
                <a16:creationId xmlns:a16="http://schemas.microsoft.com/office/drawing/2014/main" id="{DFBBCA62-7143-096F-A371-B5353554F0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565"/>
          <a:stretch/>
        </p:blipFill>
        <p:spPr>
          <a:xfrm>
            <a:off x="2209800" y="3609975"/>
            <a:ext cx="7772400" cy="288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067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heart with text&#10;&#10;Description automatically generated">
            <a:extLst>
              <a:ext uri="{FF2B5EF4-FFF2-40B4-BE49-F238E27FC236}">
                <a16:creationId xmlns:a16="http://schemas.microsoft.com/office/drawing/2014/main" id="{B2E35A91-C1C3-D4A2-8D21-659FF05FCF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8173" y="286764"/>
            <a:ext cx="6775654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066DC0-A292-5910-5FE6-B6F2F08132C7}"/>
              </a:ext>
            </a:extLst>
          </p:cNvPr>
          <p:cNvSpPr txBox="1"/>
          <p:nvPr/>
        </p:nvSpPr>
        <p:spPr>
          <a:xfrm>
            <a:off x="776344" y="4638102"/>
            <a:ext cx="1097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Il </a:t>
            </a:r>
            <a:r>
              <a:rPr lang="en-GB" sz="2400" dirty="0" err="1"/>
              <a:t>comportamento</a:t>
            </a:r>
            <a:r>
              <a:rPr lang="en-GB" sz="2400" dirty="0"/>
              <a:t> </a:t>
            </a:r>
            <a:r>
              <a:rPr lang="en-GB" sz="2400" dirty="0" err="1"/>
              <a:t>conta</a:t>
            </a:r>
            <a:r>
              <a:rPr lang="en-GB" sz="2400" dirty="0"/>
              <a:t> per ca 40% </a:t>
            </a:r>
            <a:r>
              <a:rPr lang="en-GB" sz="2400" dirty="0" err="1"/>
              <a:t>nello</a:t>
            </a:r>
            <a:r>
              <a:rPr lang="en-GB" sz="2400" dirty="0"/>
              <a:t> </a:t>
            </a:r>
            <a:r>
              <a:rPr lang="en-GB" sz="2400" dirty="0" err="1"/>
              <a:t>stato</a:t>
            </a:r>
            <a:r>
              <a:rPr lang="en-GB" sz="2400" dirty="0"/>
              <a:t> di salute, un </a:t>
            </a:r>
            <a:r>
              <a:rPr lang="en-GB" sz="2400" dirty="0" err="1"/>
              <a:t>altro</a:t>
            </a:r>
            <a:r>
              <a:rPr lang="en-GB" sz="2400" dirty="0"/>
              <a:t> 40% </a:t>
            </a:r>
            <a:r>
              <a:rPr lang="en-GB" sz="2400" dirty="0" err="1"/>
              <a:t>dipende</a:t>
            </a:r>
            <a:r>
              <a:rPr lang="en-GB" sz="2400" dirty="0"/>
              <a:t> </a:t>
            </a:r>
            <a:r>
              <a:rPr lang="en-GB" sz="2400" dirty="0" err="1"/>
              <a:t>dall’ambiente</a:t>
            </a:r>
            <a:r>
              <a:rPr lang="en-GB" sz="2400" dirty="0"/>
              <a:t> e </a:t>
            </a:r>
            <a:r>
              <a:rPr lang="en-GB" sz="2400" dirty="0" err="1"/>
              <a:t>dall’accesso</a:t>
            </a:r>
            <a:r>
              <a:rPr lang="en-GB" sz="2400" dirty="0"/>
              <a:t> alle cure.  La </a:t>
            </a:r>
            <a:r>
              <a:rPr lang="en-GB" sz="2400" dirty="0" err="1"/>
              <a:t>responsabilità</a:t>
            </a:r>
            <a:r>
              <a:rPr lang="en-GB" sz="2400" dirty="0"/>
              <a:t> </a:t>
            </a:r>
            <a:r>
              <a:rPr lang="en-GB" sz="2400" dirty="0" err="1"/>
              <a:t>individuale</a:t>
            </a:r>
            <a:r>
              <a:rPr lang="en-GB" sz="2400" dirty="0"/>
              <a:t> ha </a:t>
            </a:r>
            <a:r>
              <a:rPr lang="en-GB" sz="2400" dirty="0" err="1"/>
              <a:t>dunque</a:t>
            </a:r>
            <a:r>
              <a:rPr lang="en-GB" sz="2400" dirty="0"/>
              <a:t> </a:t>
            </a:r>
            <a:r>
              <a:rPr lang="en-GB" sz="2400" dirty="0" err="1"/>
              <a:t>una</a:t>
            </a:r>
            <a:r>
              <a:rPr lang="en-GB" sz="2400" dirty="0"/>
              <a:t> </a:t>
            </a:r>
            <a:r>
              <a:rPr lang="en-GB" sz="2400" dirty="0" err="1"/>
              <a:t>portata</a:t>
            </a:r>
            <a:r>
              <a:rPr lang="en-GB" sz="2400" dirty="0"/>
              <a:t> </a:t>
            </a:r>
            <a:r>
              <a:rPr lang="en-GB" sz="2400" dirty="0" err="1"/>
              <a:t>limitata</a:t>
            </a:r>
            <a:r>
              <a:rPr lang="en-GB" sz="2400" dirty="0"/>
              <a:t> per </a:t>
            </a:r>
            <a:r>
              <a:rPr lang="en-GB" sz="2400" dirty="0" err="1"/>
              <a:t>migliorare</a:t>
            </a:r>
            <a:r>
              <a:rPr lang="en-GB" sz="2400" dirty="0"/>
              <a:t> lo </a:t>
            </a:r>
            <a:r>
              <a:rPr lang="en-GB" sz="2400" dirty="0" err="1"/>
              <a:t>stato</a:t>
            </a:r>
            <a:r>
              <a:rPr lang="en-GB" sz="2400" dirty="0"/>
              <a:t> di salute. I </a:t>
            </a:r>
            <a:r>
              <a:rPr lang="en-GB" sz="2400" dirty="0" err="1"/>
              <a:t>vaccini</a:t>
            </a:r>
            <a:r>
              <a:rPr lang="en-GB" sz="2400" dirty="0"/>
              <a:t> </a:t>
            </a:r>
            <a:r>
              <a:rPr lang="en-GB" sz="2400" dirty="0" err="1"/>
              <a:t>sono</a:t>
            </a:r>
            <a:r>
              <a:rPr lang="en-GB" sz="2400" dirty="0"/>
              <a:t> un </a:t>
            </a:r>
            <a:r>
              <a:rPr lang="en-GB" sz="2400" dirty="0" err="1"/>
              <a:t>buon</a:t>
            </a:r>
            <a:r>
              <a:rPr lang="en-GB" sz="2400" dirty="0"/>
              <a:t> </a:t>
            </a:r>
            <a:r>
              <a:rPr lang="en-GB" sz="2400" dirty="0" err="1"/>
              <a:t>esempio</a:t>
            </a:r>
            <a:r>
              <a:rPr lang="en-GB" sz="2400" dirty="0"/>
              <a:t> di </a:t>
            </a:r>
            <a:r>
              <a:rPr lang="en-GB" sz="2400" dirty="0" err="1"/>
              <a:t>responsabilità</a:t>
            </a:r>
            <a:r>
              <a:rPr lang="en-GB" sz="2400" dirty="0"/>
              <a:t> </a:t>
            </a:r>
            <a:r>
              <a:rPr lang="en-GB" sz="2400" dirty="0" err="1"/>
              <a:t>collettiva</a:t>
            </a:r>
            <a:r>
              <a:rPr lang="en-GB" sz="2400" dirty="0"/>
              <a:t> </a:t>
            </a:r>
            <a:r>
              <a:rPr lang="en-GB" sz="2400" dirty="0" err="1"/>
              <a:t>nella</a:t>
            </a:r>
            <a:r>
              <a:rPr lang="en-GB" sz="2400" dirty="0"/>
              <a:t> </a:t>
            </a:r>
            <a:r>
              <a:rPr lang="en-GB" sz="2400" dirty="0" err="1"/>
              <a:t>propagazione</a:t>
            </a:r>
            <a:r>
              <a:rPr lang="en-GB" sz="2400" dirty="0"/>
              <a:t> </a:t>
            </a:r>
            <a:r>
              <a:rPr lang="en-GB" sz="2400" dirty="0" err="1"/>
              <a:t>delle</a:t>
            </a:r>
            <a:r>
              <a:rPr lang="en-GB" sz="2400" dirty="0"/>
              <a:t> </a:t>
            </a:r>
            <a:r>
              <a:rPr lang="en-GB" sz="2400" dirty="0" err="1"/>
              <a:t>infezioni</a:t>
            </a:r>
            <a:r>
              <a:rPr lang="en-GB" sz="2400" dirty="0"/>
              <a:t> ed </a:t>
            </a:r>
            <a:r>
              <a:rPr lang="en-GB" sz="2400" dirty="0" err="1"/>
              <a:t>é</a:t>
            </a:r>
            <a:r>
              <a:rPr lang="en-GB" sz="2400" dirty="0"/>
              <a:t> per </a:t>
            </a:r>
            <a:r>
              <a:rPr lang="en-GB" sz="2400" dirty="0" err="1"/>
              <a:t>questo</a:t>
            </a:r>
            <a:r>
              <a:rPr lang="en-GB" sz="2400" dirty="0"/>
              <a:t> </a:t>
            </a:r>
            <a:r>
              <a:rPr lang="en-GB" sz="2400" dirty="0" err="1"/>
              <a:t>che</a:t>
            </a:r>
            <a:r>
              <a:rPr lang="en-GB" sz="2400" dirty="0"/>
              <a:t> lo </a:t>
            </a:r>
            <a:r>
              <a:rPr lang="en-GB" sz="2400" dirty="0" err="1"/>
              <a:t>Stato</a:t>
            </a:r>
            <a:r>
              <a:rPr lang="en-GB" sz="2400" dirty="0"/>
              <a:t> ha </a:t>
            </a:r>
            <a:r>
              <a:rPr lang="en-GB" sz="2400" dirty="0" err="1"/>
              <a:t>una</a:t>
            </a:r>
            <a:r>
              <a:rPr lang="en-GB" sz="2400" dirty="0"/>
              <a:t> </a:t>
            </a:r>
            <a:r>
              <a:rPr lang="en-GB" sz="2400" dirty="0" err="1"/>
              <a:t>strategia</a:t>
            </a:r>
            <a:r>
              <a:rPr lang="en-GB" sz="2400" dirty="0"/>
              <a:t> </a:t>
            </a:r>
            <a:r>
              <a:rPr lang="en-GB" sz="2400" dirty="0" err="1"/>
              <a:t>vaccinale</a:t>
            </a:r>
            <a:r>
              <a:rPr lang="en-GB" sz="2400" dirty="0"/>
              <a:t> </a:t>
            </a:r>
            <a:r>
              <a:rPr lang="en-GB" sz="2400" dirty="0" err="1"/>
              <a:t>nazionale</a:t>
            </a:r>
            <a:r>
              <a:rPr lang="en-GB" sz="2400" dirty="0"/>
              <a:t>.</a:t>
            </a:r>
            <a:endParaRPr lang="en-CH" sz="2400" dirty="0"/>
          </a:p>
        </p:txBody>
      </p:sp>
    </p:spTree>
    <p:extLst>
      <p:ext uri="{BB962C8B-B14F-4D97-AF65-F5344CB8AC3E}">
        <p14:creationId xmlns:p14="http://schemas.microsoft.com/office/powerpoint/2010/main" val="4284863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30D60-478F-3080-D142-914E6CE89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CH" dirty="0"/>
              <a:t>revenzione quaternaria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A05F2-7FF5-5083-A9FC-41C264F15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5286"/>
            <a:ext cx="10515600" cy="5032375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“Con </a:t>
            </a:r>
            <a:r>
              <a:rPr lang="en-GB" dirty="0" err="1"/>
              <a:t>prevenzione</a:t>
            </a:r>
            <a:r>
              <a:rPr lang="en-GB" dirty="0"/>
              <a:t> </a:t>
            </a:r>
            <a:r>
              <a:rPr lang="en-GB" dirty="0" err="1"/>
              <a:t>quaternaria</a:t>
            </a:r>
            <a:r>
              <a:rPr lang="en-GB" dirty="0"/>
              <a:t> </a:t>
            </a:r>
            <a:r>
              <a:rPr lang="en-GB" dirty="0" err="1"/>
              <a:t>si</a:t>
            </a:r>
            <a:r>
              <a:rPr lang="en-GB" dirty="0"/>
              <a:t> </a:t>
            </a:r>
            <a:r>
              <a:rPr lang="en-GB" dirty="0" err="1"/>
              <a:t>intende</a:t>
            </a:r>
            <a:r>
              <a:rPr lang="en-GB" dirty="0"/>
              <a:t> la </a:t>
            </a:r>
            <a:r>
              <a:rPr lang="en-GB" dirty="0" err="1"/>
              <a:t>prevenzione</a:t>
            </a:r>
            <a:r>
              <a:rPr lang="en-GB" dirty="0"/>
              <a:t> di cure non </a:t>
            </a:r>
            <a:r>
              <a:rPr lang="en-GB" dirty="0" err="1"/>
              <a:t>necessarie</a:t>
            </a:r>
            <a:r>
              <a:rPr lang="en-GB" dirty="0"/>
              <a:t> e </a:t>
            </a:r>
            <a:r>
              <a:rPr lang="en-GB" dirty="0" err="1"/>
              <a:t>della</a:t>
            </a:r>
            <a:r>
              <a:rPr lang="en-GB" dirty="0"/>
              <a:t> </a:t>
            </a:r>
            <a:r>
              <a:rPr lang="en-GB" dirty="0" err="1"/>
              <a:t>medicalizzazione</a:t>
            </a:r>
            <a:r>
              <a:rPr lang="en-GB" dirty="0"/>
              <a:t> di </a:t>
            </a:r>
            <a:r>
              <a:rPr lang="en-GB" dirty="0" err="1"/>
              <a:t>condizioni</a:t>
            </a:r>
            <a:r>
              <a:rPr lang="en-GB" dirty="0"/>
              <a:t> non </a:t>
            </a:r>
            <a:r>
              <a:rPr lang="en-GB" dirty="0" err="1"/>
              <a:t>mediche</a:t>
            </a:r>
            <a:r>
              <a:rPr lang="en-GB" dirty="0"/>
              <a:t>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Il </a:t>
            </a:r>
            <a:r>
              <a:rPr lang="en-GB" dirty="0" err="1"/>
              <a:t>termine</a:t>
            </a:r>
            <a:r>
              <a:rPr lang="en-GB" dirty="0"/>
              <a:t> </a:t>
            </a:r>
            <a:r>
              <a:rPr lang="en-GB" dirty="0" err="1"/>
              <a:t>è</a:t>
            </a:r>
            <a:r>
              <a:rPr lang="en-GB" dirty="0"/>
              <a:t> </a:t>
            </a:r>
            <a:r>
              <a:rPr lang="en-GB" dirty="0" err="1"/>
              <a:t>stato</a:t>
            </a:r>
            <a:r>
              <a:rPr lang="en-GB" dirty="0"/>
              <a:t> </a:t>
            </a:r>
            <a:r>
              <a:rPr lang="en-GB" dirty="0" err="1"/>
              <a:t>introdotto</a:t>
            </a:r>
            <a:r>
              <a:rPr lang="en-GB" dirty="0"/>
              <a:t> </a:t>
            </a:r>
            <a:r>
              <a:rPr lang="en-GB" dirty="0" err="1"/>
              <a:t>alla</a:t>
            </a:r>
            <a:r>
              <a:rPr lang="en-GB" dirty="0"/>
              <a:t> fine </a:t>
            </a:r>
            <a:r>
              <a:rPr lang="en-GB" dirty="0" err="1"/>
              <a:t>degli</a:t>
            </a:r>
            <a:r>
              <a:rPr lang="en-GB" dirty="0"/>
              <a:t> anni 80, in </a:t>
            </a:r>
            <a:r>
              <a:rPr lang="en-GB" dirty="0" err="1"/>
              <a:t>seguito</a:t>
            </a:r>
            <a:r>
              <a:rPr lang="en-GB" dirty="0"/>
              <a:t> </a:t>
            </a:r>
            <a:r>
              <a:rPr lang="en-GB" dirty="0" err="1"/>
              <a:t>alla</a:t>
            </a:r>
            <a:r>
              <a:rPr lang="en-GB" dirty="0"/>
              <a:t> </a:t>
            </a:r>
            <a:r>
              <a:rPr lang="en-GB" dirty="0" err="1"/>
              <a:t>diffusione</a:t>
            </a:r>
            <a:r>
              <a:rPr lang="en-GB" dirty="0"/>
              <a:t> di </a:t>
            </a:r>
            <a:r>
              <a:rPr lang="en-GB" dirty="0" err="1"/>
              <a:t>una</a:t>
            </a:r>
            <a:r>
              <a:rPr lang="en-GB" dirty="0"/>
              <a:t> </a:t>
            </a:r>
            <a:r>
              <a:rPr lang="en-GB" dirty="0" err="1"/>
              <a:t>percezione</a:t>
            </a:r>
            <a:r>
              <a:rPr lang="en-GB" dirty="0"/>
              <a:t> di </a:t>
            </a:r>
            <a:r>
              <a:rPr lang="en-GB" dirty="0" err="1"/>
              <a:t>incertezza</a:t>
            </a:r>
            <a:r>
              <a:rPr lang="en-GB" dirty="0"/>
              <a:t> </a:t>
            </a:r>
            <a:r>
              <a:rPr lang="en-GB" dirty="0" err="1"/>
              <a:t>sul</a:t>
            </a:r>
            <a:r>
              <a:rPr lang="en-GB" dirty="0"/>
              <a:t> proprio </a:t>
            </a:r>
            <a:r>
              <a:rPr lang="en-GB" dirty="0" err="1"/>
              <a:t>stato</a:t>
            </a:r>
            <a:r>
              <a:rPr lang="en-GB" dirty="0"/>
              <a:t> di salute </a:t>
            </a:r>
            <a:r>
              <a:rPr lang="en-GB" dirty="0" err="1"/>
              <a:t>anche</a:t>
            </a:r>
            <a:r>
              <a:rPr lang="en-GB" dirty="0"/>
              <a:t> </a:t>
            </a:r>
            <a:r>
              <a:rPr lang="en-GB" dirty="0" err="1"/>
              <a:t>tra</a:t>
            </a:r>
            <a:r>
              <a:rPr lang="en-GB" dirty="0"/>
              <a:t> </a:t>
            </a:r>
            <a:r>
              <a:rPr lang="en-GB" dirty="0" err="1"/>
              <a:t>persone</a:t>
            </a:r>
            <a:r>
              <a:rPr lang="en-GB" dirty="0"/>
              <a:t> sane, </a:t>
            </a:r>
            <a:r>
              <a:rPr lang="en-GB" dirty="0" err="1"/>
              <a:t>che</a:t>
            </a:r>
            <a:r>
              <a:rPr lang="en-GB" dirty="0"/>
              <a:t> </a:t>
            </a:r>
            <a:r>
              <a:rPr lang="en-GB" dirty="0" err="1"/>
              <a:t>spesso</a:t>
            </a:r>
            <a:r>
              <a:rPr lang="en-GB" dirty="0"/>
              <a:t> porta a </a:t>
            </a:r>
            <a:r>
              <a:rPr lang="en-GB" dirty="0" err="1"/>
              <a:t>una</a:t>
            </a:r>
            <a:r>
              <a:rPr lang="en-GB" dirty="0"/>
              <a:t> </a:t>
            </a:r>
            <a:r>
              <a:rPr lang="en-GB" dirty="0" err="1"/>
              <a:t>richiesta</a:t>
            </a:r>
            <a:r>
              <a:rPr lang="en-GB" dirty="0"/>
              <a:t> </a:t>
            </a:r>
            <a:r>
              <a:rPr lang="en-GB" dirty="0" err="1"/>
              <a:t>maggiore</a:t>
            </a:r>
            <a:r>
              <a:rPr lang="en-GB" dirty="0"/>
              <a:t> di </a:t>
            </a:r>
            <a:r>
              <a:rPr lang="en-GB" dirty="0" err="1"/>
              <a:t>esami</a:t>
            </a:r>
            <a:r>
              <a:rPr lang="en-GB" dirty="0"/>
              <a:t> </a:t>
            </a:r>
            <a:r>
              <a:rPr lang="en-GB" dirty="0" err="1"/>
              <a:t>diagnostici</a:t>
            </a:r>
            <a:r>
              <a:rPr lang="en-GB" dirty="0"/>
              <a:t> (</a:t>
            </a:r>
            <a:r>
              <a:rPr lang="en-GB" dirty="0" err="1"/>
              <a:t>i</a:t>
            </a:r>
            <a:r>
              <a:rPr lang="en-GB" dirty="0"/>
              <a:t> check up </a:t>
            </a:r>
            <a:r>
              <a:rPr lang="en-GB" dirty="0" err="1"/>
              <a:t>generali</a:t>
            </a:r>
            <a:r>
              <a:rPr lang="en-GB" dirty="0"/>
              <a:t> in </a:t>
            </a:r>
            <a:r>
              <a:rPr lang="en-GB" dirty="0" err="1"/>
              <a:t>assenza</a:t>
            </a:r>
            <a:r>
              <a:rPr lang="en-GB" dirty="0"/>
              <a:t> di </a:t>
            </a:r>
            <a:r>
              <a:rPr lang="en-GB" dirty="0" err="1"/>
              <a:t>sintomi</a:t>
            </a:r>
            <a:r>
              <a:rPr lang="en-GB" dirty="0"/>
              <a:t> o </a:t>
            </a:r>
            <a:r>
              <a:rPr lang="en-GB" dirty="0" err="1"/>
              <a:t>fattori</a:t>
            </a:r>
            <a:r>
              <a:rPr lang="en-GB" dirty="0"/>
              <a:t> di </a:t>
            </a:r>
            <a:r>
              <a:rPr lang="en-GB" dirty="0" err="1"/>
              <a:t>rischio</a:t>
            </a:r>
            <a:r>
              <a:rPr lang="en-GB" dirty="0"/>
              <a:t>) o di </a:t>
            </a:r>
            <a:r>
              <a:rPr lang="en-GB" dirty="0" err="1"/>
              <a:t>interventi</a:t>
            </a:r>
            <a:r>
              <a:rPr lang="en-GB" dirty="0"/>
              <a:t> di </a:t>
            </a:r>
            <a:r>
              <a:rPr lang="en-GB" dirty="0" err="1"/>
              <a:t>prevenzione</a:t>
            </a:r>
            <a:r>
              <a:rPr lang="en-GB" dirty="0"/>
              <a:t> e </a:t>
            </a:r>
            <a:r>
              <a:rPr lang="en-GB" dirty="0" err="1"/>
              <a:t>terapia</a:t>
            </a:r>
            <a:r>
              <a:rPr lang="en-GB" dirty="0"/>
              <a:t> </a:t>
            </a:r>
            <a:r>
              <a:rPr lang="en-GB" dirty="0" err="1"/>
              <a:t>inutili</a:t>
            </a:r>
            <a:r>
              <a:rPr lang="en-GB" dirty="0"/>
              <a:t> o </a:t>
            </a:r>
            <a:r>
              <a:rPr lang="en-GB" dirty="0" err="1"/>
              <a:t>dannosi</a:t>
            </a:r>
            <a:r>
              <a:rPr lang="en-GB" dirty="0"/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 err="1"/>
              <a:t>Pazienti</a:t>
            </a:r>
            <a:r>
              <a:rPr lang="en-GB" dirty="0"/>
              <a:t> e </a:t>
            </a:r>
            <a:r>
              <a:rPr lang="en-GB" dirty="0" err="1"/>
              <a:t>medici</a:t>
            </a:r>
            <a:r>
              <a:rPr lang="en-GB" dirty="0"/>
              <a:t> </a:t>
            </a:r>
            <a:r>
              <a:rPr lang="en-GB" dirty="0" err="1"/>
              <a:t>tendono</a:t>
            </a:r>
            <a:r>
              <a:rPr lang="en-GB" dirty="0"/>
              <a:t> a </a:t>
            </a:r>
            <a:r>
              <a:rPr lang="en-GB" dirty="0" err="1"/>
              <a:t>sovrastimare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benefici</a:t>
            </a:r>
            <a:r>
              <a:rPr lang="en-GB" dirty="0"/>
              <a:t> e </a:t>
            </a:r>
            <a:r>
              <a:rPr lang="en-GB" dirty="0" err="1"/>
              <a:t>sottostimare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danni</a:t>
            </a:r>
            <a:r>
              <a:rPr lang="en-GB" dirty="0"/>
              <a:t> di </a:t>
            </a:r>
            <a:r>
              <a:rPr lang="en-GB" dirty="0" err="1"/>
              <a:t>interventi</a:t>
            </a:r>
            <a:r>
              <a:rPr lang="en-GB" dirty="0"/>
              <a:t> di cura e di </a:t>
            </a:r>
            <a:r>
              <a:rPr lang="en-GB" dirty="0" err="1"/>
              <a:t>prevenzione</a:t>
            </a:r>
            <a:r>
              <a:rPr lang="en-GB" dirty="0"/>
              <a:t>, </a:t>
            </a:r>
            <a:r>
              <a:rPr lang="en-GB" dirty="0" err="1"/>
              <a:t>mentre</a:t>
            </a:r>
            <a:r>
              <a:rPr lang="en-GB" dirty="0"/>
              <a:t> </a:t>
            </a:r>
            <a:r>
              <a:rPr lang="en-GB" dirty="0" err="1"/>
              <a:t>conoscere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valori</a:t>
            </a:r>
            <a:r>
              <a:rPr lang="en-GB" dirty="0"/>
              <a:t> </a:t>
            </a:r>
            <a:r>
              <a:rPr lang="en-GB" dirty="0" err="1"/>
              <a:t>predittivi</a:t>
            </a:r>
            <a:r>
              <a:rPr lang="en-GB" dirty="0"/>
              <a:t> </a:t>
            </a:r>
            <a:r>
              <a:rPr lang="en-GB" dirty="0" err="1"/>
              <a:t>degli</a:t>
            </a:r>
            <a:r>
              <a:rPr lang="en-GB" dirty="0"/>
              <a:t> </a:t>
            </a:r>
            <a:r>
              <a:rPr lang="en-GB" dirty="0" err="1"/>
              <a:t>esami</a:t>
            </a:r>
            <a:r>
              <a:rPr lang="en-GB" dirty="0"/>
              <a:t> </a:t>
            </a:r>
            <a:r>
              <a:rPr lang="en-GB" dirty="0" err="1"/>
              <a:t>diagnostici</a:t>
            </a:r>
            <a:r>
              <a:rPr lang="en-GB" dirty="0"/>
              <a:t> e il </a:t>
            </a:r>
            <a:r>
              <a:rPr lang="en-GB" dirty="0" err="1"/>
              <a:t>rapporto</a:t>
            </a:r>
            <a:r>
              <a:rPr lang="en-GB" dirty="0"/>
              <a:t> </a:t>
            </a:r>
            <a:r>
              <a:rPr lang="en-GB" dirty="0" err="1"/>
              <a:t>benefici-danni</a:t>
            </a:r>
            <a:r>
              <a:rPr lang="en-GB" dirty="0"/>
              <a:t> </a:t>
            </a:r>
            <a:r>
              <a:rPr lang="en-GB" dirty="0" err="1"/>
              <a:t>delle</a:t>
            </a:r>
            <a:r>
              <a:rPr lang="en-GB" dirty="0"/>
              <a:t> </a:t>
            </a:r>
            <a:r>
              <a:rPr lang="en-GB" dirty="0" err="1"/>
              <a:t>terapie</a:t>
            </a:r>
            <a:r>
              <a:rPr lang="en-GB" dirty="0"/>
              <a:t> e </a:t>
            </a:r>
            <a:r>
              <a:rPr lang="en-GB" dirty="0" err="1"/>
              <a:t>degli</a:t>
            </a:r>
            <a:r>
              <a:rPr lang="en-GB" dirty="0"/>
              <a:t> </a:t>
            </a:r>
            <a:r>
              <a:rPr lang="en-GB" dirty="0" err="1"/>
              <a:t>interventi</a:t>
            </a:r>
            <a:r>
              <a:rPr lang="en-GB" dirty="0"/>
              <a:t> </a:t>
            </a:r>
            <a:r>
              <a:rPr lang="en-GB" dirty="0" err="1"/>
              <a:t>preventivi</a:t>
            </a:r>
            <a:r>
              <a:rPr lang="en-GB" dirty="0"/>
              <a:t> </a:t>
            </a:r>
            <a:r>
              <a:rPr lang="en-GB" dirty="0" err="1"/>
              <a:t>permette</a:t>
            </a:r>
            <a:r>
              <a:rPr lang="en-GB" dirty="0"/>
              <a:t> di </a:t>
            </a:r>
            <a:r>
              <a:rPr lang="en-GB" dirty="0" err="1"/>
              <a:t>abbandonare</a:t>
            </a:r>
            <a:r>
              <a:rPr lang="en-GB" dirty="0"/>
              <a:t> </a:t>
            </a:r>
            <a:r>
              <a:rPr lang="en-GB" dirty="0" err="1"/>
              <a:t>molte</a:t>
            </a:r>
            <a:r>
              <a:rPr lang="en-GB" dirty="0"/>
              <a:t> procedure </a:t>
            </a:r>
            <a:r>
              <a:rPr lang="en-GB" dirty="0" err="1"/>
              <a:t>inutili</a:t>
            </a:r>
            <a:r>
              <a:rPr lang="en-GB" dirty="0"/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Tra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possibili</a:t>
            </a:r>
            <a:r>
              <a:rPr lang="en-GB" dirty="0"/>
              <a:t> </a:t>
            </a:r>
            <a:r>
              <a:rPr lang="en-GB" dirty="0" err="1"/>
              <a:t>danni</a:t>
            </a:r>
            <a:r>
              <a:rPr lang="en-GB" dirty="0"/>
              <a:t> </a:t>
            </a:r>
            <a:r>
              <a:rPr lang="en-GB" dirty="0" err="1"/>
              <a:t>della</a:t>
            </a:r>
            <a:r>
              <a:rPr lang="en-GB" dirty="0"/>
              <a:t> </a:t>
            </a:r>
            <a:r>
              <a:rPr lang="en-GB" dirty="0" err="1"/>
              <a:t>prevenzione</a:t>
            </a:r>
            <a:r>
              <a:rPr lang="en-GB" dirty="0"/>
              <a:t>, per </a:t>
            </a:r>
            <a:r>
              <a:rPr lang="en-GB" dirty="0" err="1"/>
              <a:t>esempio</a:t>
            </a:r>
            <a:r>
              <a:rPr lang="en-GB" dirty="0"/>
              <a:t> ci </a:t>
            </a:r>
            <a:r>
              <a:rPr lang="en-GB" dirty="0" err="1"/>
              <a:t>sono</a:t>
            </a:r>
            <a:r>
              <a:rPr lang="en-GB" dirty="0"/>
              <a:t> le </a:t>
            </a:r>
            <a:r>
              <a:rPr lang="en-GB" dirty="0" err="1"/>
              <a:t>diagnosi</a:t>
            </a:r>
            <a:r>
              <a:rPr lang="en-GB" dirty="0"/>
              <a:t> di </a:t>
            </a:r>
            <a:r>
              <a:rPr lang="en-GB" dirty="0" err="1"/>
              <a:t>falsi</a:t>
            </a:r>
            <a:r>
              <a:rPr lang="en-GB" dirty="0"/>
              <a:t> </a:t>
            </a:r>
            <a:r>
              <a:rPr lang="en-GB" dirty="0" err="1"/>
              <a:t>positivi</a:t>
            </a:r>
            <a:r>
              <a:rPr lang="en-GB" dirty="0"/>
              <a:t>, </a:t>
            </a:r>
            <a:r>
              <a:rPr lang="en-GB" dirty="0" err="1"/>
              <a:t>ovvero</a:t>
            </a:r>
            <a:r>
              <a:rPr lang="en-GB" dirty="0"/>
              <a:t> </a:t>
            </a:r>
            <a:r>
              <a:rPr lang="en-GB" dirty="0" err="1"/>
              <a:t>quella</a:t>
            </a:r>
            <a:r>
              <a:rPr lang="en-GB" dirty="0"/>
              <a:t> quota di </a:t>
            </a:r>
            <a:r>
              <a:rPr lang="en-GB" dirty="0" err="1"/>
              <a:t>pazienti</a:t>
            </a:r>
            <a:r>
              <a:rPr lang="en-GB" dirty="0"/>
              <a:t> </a:t>
            </a:r>
            <a:r>
              <a:rPr lang="en-GB" dirty="0" err="1"/>
              <a:t>diagnosticati</a:t>
            </a:r>
            <a:r>
              <a:rPr lang="en-GB" dirty="0"/>
              <a:t> e </a:t>
            </a:r>
            <a:r>
              <a:rPr lang="en-GB" dirty="0" err="1"/>
              <a:t>trattati</a:t>
            </a:r>
            <a:r>
              <a:rPr lang="en-GB" dirty="0"/>
              <a:t> in cui la </a:t>
            </a:r>
            <a:r>
              <a:rPr lang="en-GB" dirty="0" err="1"/>
              <a:t>malattia</a:t>
            </a:r>
            <a:r>
              <a:rPr lang="en-GB" dirty="0"/>
              <a:t> non </a:t>
            </a:r>
            <a:r>
              <a:rPr lang="en-GB" dirty="0" err="1"/>
              <a:t>avrebbe</a:t>
            </a:r>
            <a:r>
              <a:rPr lang="en-GB" dirty="0"/>
              <a:t> di per </a:t>
            </a:r>
            <a:r>
              <a:rPr lang="en-GB" dirty="0" err="1"/>
              <a:t>sé</a:t>
            </a:r>
            <a:r>
              <a:rPr lang="en-GB" dirty="0"/>
              <a:t> </a:t>
            </a:r>
            <a:r>
              <a:rPr lang="en-GB" dirty="0" err="1"/>
              <a:t>mai</a:t>
            </a:r>
            <a:r>
              <a:rPr lang="en-GB" dirty="0"/>
              <a:t> </a:t>
            </a:r>
            <a:r>
              <a:rPr lang="en-GB" dirty="0" err="1"/>
              <a:t>prodotto</a:t>
            </a:r>
            <a:r>
              <a:rPr lang="en-GB" dirty="0"/>
              <a:t> </a:t>
            </a:r>
            <a:r>
              <a:rPr lang="en-GB" dirty="0" err="1"/>
              <a:t>sintomi</a:t>
            </a:r>
            <a:r>
              <a:rPr lang="en-GB" dirty="0"/>
              <a:t> o </a:t>
            </a:r>
            <a:r>
              <a:rPr lang="en-GB" dirty="0" err="1"/>
              <a:t>conseguenze</a:t>
            </a:r>
            <a:r>
              <a:rPr lang="en-GB" dirty="0"/>
              <a:t> </a:t>
            </a:r>
            <a:r>
              <a:rPr lang="en-GB" dirty="0" err="1"/>
              <a:t>sulla</a:t>
            </a:r>
            <a:r>
              <a:rPr lang="en-GB" dirty="0"/>
              <a:t> salute. Nella </a:t>
            </a:r>
            <a:r>
              <a:rPr lang="en-GB" dirty="0" err="1"/>
              <a:t>prevenzione</a:t>
            </a:r>
            <a:r>
              <a:rPr lang="en-GB" dirty="0"/>
              <a:t> </a:t>
            </a:r>
            <a:r>
              <a:rPr lang="en-GB" dirty="0" err="1"/>
              <a:t>terziaria</a:t>
            </a:r>
            <a:r>
              <a:rPr lang="en-GB" dirty="0"/>
              <a:t> un </a:t>
            </a:r>
            <a:r>
              <a:rPr lang="en-GB" dirty="0" err="1"/>
              <a:t>esempio</a:t>
            </a:r>
            <a:r>
              <a:rPr lang="en-GB" dirty="0"/>
              <a:t> di </a:t>
            </a:r>
            <a:r>
              <a:rPr lang="en-GB" dirty="0" err="1"/>
              <a:t>danni</a:t>
            </a:r>
            <a:r>
              <a:rPr lang="en-GB" dirty="0"/>
              <a:t> </a:t>
            </a:r>
            <a:r>
              <a:rPr lang="en-GB" dirty="0" err="1"/>
              <a:t>è</a:t>
            </a:r>
            <a:r>
              <a:rPr lang="en-GB" dirty="0"/>
              <a:t> </a:t>
            </a:r>
            <a:r>
              <a:rPr lang="en-GB" dirty="0" err="1"/>
              <a:t>l’uso</a:t>
            </a:r>
            <a:r>
              <a:rPr lang="en-GB" dirty="0"/>
              <a:t> di </a:t>
            </a:r>
            <a:r>
              <a:rPr lang="en-GB" dirty="0" err="1"/>
              <a:t>farmaci</a:t>
            </a:r>
            <a:r>
              <a:rPr lang="en-GB" dirty="0"/>
              <a:t> anti-</a:t>
            </a:r>
            <a:r>
              <a:rPr lang="en-GB" dirty="0" err="1"/>
              <a:t>aritmici</a:t>
            </a:r>
            <a:r>
              <a:rPr lang="en-GB" dirty="0"/>
              <a:t> dopo </a:t>
            </a:r>
            <a:r>
              <a:rPr lang="en-GB" dirty="0" err="1"/>
              <a:t>l’infarto</a:t>
            </a:r>
            <a:r>
              <a:rPr lang="en-GB" dirty="0"/>
              <a:t> del </a:t>
            </a:r>
            <a:r>
              <a:rPr lang="en-GB" dirty="0" err="1"/>
              <a:t>miocardico</a:t>
            </a:r>
            <a:r>
              <a:rPr lang="en-GB" dirty="0"/>
              <a:t>, </a:t>
            </a:r>
            <a:r>
              <a:rPr lang="en-GB" dirty="0" err="1"/>
              <a:t>che</a:t>
            </a:r>
            <a:r>
              <a:rPr lang="en-GB" dirty="0"/>
              <a:t> </a:t>
            </a:r>
            <a:r>
              <a:rPr lang="en-GB" dirty="0" err="1"/>
              <a:t>riducono</a:t>
            </a:r>
            <a:r>
              <a:rPr lang="en-GB" dirty="0"/>
              <a:t> le </a:t>
            </a:r>
            <a:r>
              <a:rPr lang="en-GB" dirty="0" err="1"/>
              <a:t>aritmie</a:t>
            </a:r>
            <a:r>
              <a:rPr lang="en-GB" dirty="0"/>
              <a:t> ma </a:t>
            </a:r>
            <a:r>
              <a:rPr lang="en-GB" dirty="0" err="1"/>
              <a:t>aumentano</a:t>
            </a:r>
            <a:r>
              <a:rPr lang="en-GB" dirty="0"/>
              <a:t> la </a:t>
            </a:r>
            <a:r>
              <a:rPr lang="en-GB" dirty="0" err="1"/>
              <a:t>mortalità</a:t>
            </a:r>
            <a:r>
              <a:rPr lang="en-GB" dirty="0"/>
              <a:t>.”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1900" dirty="0"/>
              <a:t>F</a:t>
            </a:r>
            <a:r>
              <a:rPr lang="en-CH" sz="1900" dirty="0"/>
              <a:t>onte: </a:t>
            </a:r>
            <a:r>
              <a:rPr lang="en-GB" sz="1900" dirty="0">
                <a:hlinkClick r:id="rId2"/>
              </a:rPr>
              <a:t>https://www.agingproject.uniupo.it/glossario/prevenzione-quaternaria/#:~:text=Con%20prevenzione%20quaternaria%20si%20intende,medicalizzazione%20di%20condizioni%20non%20mediche</a:t>
            </a:r>
            <a:r>
              <a:rPr lang="en-GB" sz="1900" dirty="0"/>
              <a:t>. </a:t>
            </a:r>
            <a:endParaRPr lang="en-CH" sz="1900" dirty="0"/>
          </a:p>
        </p:txBody>
      </p:sp>
    </p:spTree>
    <p:extLst>
      <p:ext uri="{BB962C8B-B14F-4D97-AF65-F5344CB8AC3E}">
        <p14:creationId xmlns:p14="http://schemas.microsoft.com/office/powerpoint/2010/main" val="2717122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F4F7D-4632-50F3-F23C-EEB13DA93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</a:t>
            </a:r>
            <a:r>
              <a:rPr lang="en-CH" b="1" dirty="0"/>
              <a:t>osti globali della salute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4ABF1-1E59-8C1A-09B1-50ABEBC8E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93 </a:t>
            </a:r>
            <a:r>
              <a:rPr lang="en-GB" b="1" dirty="0" err="1"/>
              <a:t>miliardi</a:t>
            </a:r>
            <a:r>
              <a:rPr lang="en-GB" b="1" dirty="0"/>
              <a:t> </a:t>
            </a:r>
            <a:r>
              <a:rPr lang="en-GB" b="1" dirty="0" err="1"/>
              <a:t>nel</a:t>
            </a:r>
            <a:r>
              <a:rPr lang="en-GB" b="1" dirty="0"/>
              <a:t> 2022</a:t>
            </a:r>
          </a:p>
          <a:p>
            <a:r>
              <a:rPr lang="en-GB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</a:t>
            </a:r>
            <a:r>
              <a:rPr lang="en-CH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ure </a:t>
            </a:r>
            <a:r>
              <a:rPr lang="en-CH" sz="2000" dirty="0"/>
              <a:t>(ospedaliere, ambulatoriali, cure a domicilio, case di riposo, riabilitazione e altre cure a lungo termine, materiale sanitario, medicamenti, etc) </a:t>
            </a:r>
            <a:r>
              <a:rPr lang="en-CH" dirty="0"/>
              <a:t>= </a:t>
            </a:r>
            <a:r>
              <a:rPr lang="en-CH" dirty="0">
                <a:solidFill>
                  <a:schemeClr val="tx2">
                    <a:lumMod val="75000"/>
                    <a:lumOff val="25000"/>
                  </a:schemeClr>
                </a:solidFill>
              </a:rPr>
              <a:t>702 CHF/mese pro capite </a:t>
            </a:r>
          </a:p>
          <a:p>
            <a:r>
              <a:rPr lang="en-GB" b="1" dirty="0" err="1">
                <a:solidFill>
                  <a:schemeClr val="accent5"/>
                </a:solidFill>
              </a:rPr>
              <a:t>Costi</a:t>
            </a:r>
            <a:r>
              <a:rPr lang="en-GB" b="1" dirty="0">
                <a:solidFill>
                  <a:schemeClr val="accent5"/>
                </a:solidFill>
              </a:rPr>
              <a:t> administrative e </a:t>
            </a:r>
            <a:r>
              <a:rPr lang="en-GB" b="1" dirty="0" err="1">
                <a:solidFill>
                  <a:schemeClr val="accent5"/>
                </a:solidFill>
              </a:rPr>
              <a:t>altri</a:t>
            </a:r>
            <a:r>
              <a:rPr lang="en-GB" b="1" dirty="0">
                <a:solidFill>
                  <a:schemeClr val="accent5"/>
                </a:solidFill>
              </a:rPr>
              <a:t> </a:t>
            </a:r>
            <a:r>
              <a:rPr lang="en-GB" b="1" dirty="0" err="1">
                <a:solidFill>
                  <a:schemeClr val="accent5"/>
                </a:solidFill>
              </a:rPr>
              <a:t>costi</a:t>
            </a:r>
            <a:r>
              <a:rPr lang="en-GB" b="1" dirty="0">
                <a:solidFill>
                  <a:schemeClr val="accent5"/>
                </a:solidFill>
              </a:rPr>
              <a:t> </a:t>
            </a:r>
            <a:r>
              <a:rPr lang="en-GB" dirty="0"/>
              <a:t>(</a:t>
            </a:r>
            <a:r>
              <a:rPr lang="en-GB" dirty="0" err="1"/>
              <a:t>gestione</a:t>
            </a:r>
            <a:r>
              <a:rPr lang="en-GB" dirty="0"/>
              <a:t>, </a:t>
            </a:r>
            <a:r>
              <a:rPr lang="en-GB" dirty="0" err="1"/>
              <a:t>logistica</a:t>
            </a:r>
            <a:r>
              <a:rPr lang="en-GB" dirty="0"/>
              <a:t>, marketing, etc) = </a:t>
            </a:r>
            <a:r>
              <a:rPr lang="en-GB" dirty="0">
                <a:solidFill>
                  <a:schemeClr val="accent5"/>
                </a:solidFill>
              </a:rPr>
              <a:t>132 CHF/mese pro </a:t>
            </a:r>
            <a:r>
              <a:rPr lang="en-GB" dirty="0" err="1">
                <a:solidFill>
                  <a:schemeClr val="accent5"/>
                </a:solidFill>
              </a:rPr>
              <a:t>capite</a:t>
            </a:r>
            <a:endParaRPr lang="en-CH" dirty="0">
              <a:solidFill>
                <a:schemeClr val="accent5"/>
              </a:solidFill>
            </a:endParaRPr>
          </a:p>
          <a:p>
            <a:r>
              <a:rPr lang="en-GB" b="1" dirty="0">
                <a:solidFill>
                  <a:schemeClr val="accent2"/>
                </a:solidFill>
              </a:rPr>
              <a:t>P</a:t>
            </a:r>
            <a:r>
              <a:rPr lang="en-CH" b="1" dirty="0">
                <a:solidFill>
                  <a:schemeClr val="accent2"/>
                </a:solidFill>
              </a:rPr>
              <a:t>revenzione e promozione della salute </a:t>
            </a:r>
            <a:r>
              <a:rPr lang="en-CH" dirty="0"/>
              <a:t>= </a:t>
            </a:r>
            <a:r>
              <a:rPr lang="en-CH" dirty="0">
                <a:solidFill>
                  <a:schemeClr val="accent2"/>
                </a:solidFill>
              </a:rPr>
              <a:t>35 CHF/mese pro capite (ca 4%)</a:t>
            </a:r>
          </a:p>
        </p:txBody>
      </p:sp>
    </p:spTree>
    <p:extLst>
      <p:ext uri="{BB962C8B-B14F-4D97-AF65-F5344CB8AC3E}">
        <p14:creationId xmlns:p14="http://schemas.microsoft.com/office/powerpoint/2010/main" val="2646676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9FE82-4CBD-6B98-AA82-1B4555E15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</a:t>
            </a:r>
            <a:r>
              <a:rPr lang="en-CH" b="1" dirty="0"/>
              <a:t>inanziamento di questi costi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07BAC-42BB-07A6-32B9-3C70B9F124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93 </a:t>
            </a:r>
            <a:r>
              <a:rPr lang="en-GB" b="1" dirty="0" err="1"/>
              <a:t>miliardi</a:t>
            </a:r>
            <a:r>
              <a:rPr lang="en-GB" b="1" dirty="0"/>
              <a:t> </a:t>
            </a:r>
            <a:r>
              <a:rPr lang="en-GB" b="1" dirty="0" err="1"/>
              <a:t>nel</a:t>
            </a:r>
            <a:r>
              <a:rPr lang="en-GB" b="1" dirty="0"/>
              <a:t> 2022</a:t>
            </a:r>
            <a:endParaRPr lang="en-GB" dirty="0">
              <a:solidFill>
                <a:schemeClr val="accent5"/>
              </a:solidFill>
            </a:endParaRPr>
          </a:p>
          <a:p>
            <a:r>
              <a:rPr lang="fr-CH" b="1" dirty="0" err="1">
                <a:solidFill>
                  <a:schemeClr val="accent5"/>
                </a:solidFill>
              </a:rPr>
              <a:t>Cittadini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en-CH" dirty="0"/>
              <a:t>(premi assicurativi, franchigia, costi assunti personalmente, etc) = </a:t>
            </a:r>
            <a:r>
              <a:rPr lang="en-CH" dirty="0">
                <a:solidFill>
                  <a:schemeClr val="accent5"/>
                </a:solidFill>
              </a:rPr>
              <a:t>ca 56 mia = 60%</a:t>
            </a:r>
          </a:p>
          <a:p>
            <a:r>
              <a:rPr lang="en-GB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</a:t>
            </a:r>
            <a:r>
              <a:rPr lang="en-CH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 Stato </a:t>
            </a:r>
            <a:r>
              <a:rPr lang="en-CH" dirty="0"/>
              <a:t>(Confederazione, cantoni, comuni) = </a:t>
            </a:r>
            <a:r>
              <a:rPr lang="en-CH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ca 30 mia = 32%</a:t>
            </a:r>
          </a:p>
          <a:p>
            <a:r>
              <a:rPr lang="en-CH" b="1" dirty="0">
                <a:solidFill>
                  <a:schemeClr val="accent2">
                    <a:lumMod val="75000"/>
                  </a:schemeClr>
                </a:solidFill>
              </a:rPr>
              <a:t>Imprese e datori di lavoro </a:t>
            </a:r>
            <a:r>
              <a:rPr lang="en-CH" dirty="0"/>
              <a:t>(via AVS, AI o assicurazioni incidenti) = ca 5 mio = 5%</a:t>
            </a:r>
          </a:p>
          <a:p>
            <a:r>
              <a:rPr lang="en-GB" dirty="0"/>
              <a:t>D</a:t>
            </a:r>
            <a:r>
              <a:rPr lang="en-CH" dirty="0"/>
              <a:t>i </a:t>
            </a:r>
            <a:r>
              <a:rPr lang="en-CH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2% dei finanziamenti </a:t>
            </a:r>
            <a:r>
              <a:rPr lang="en-CH" dirty="0"/>
              <a:t>non si conosce l’origine</a:t>
            </a:r>
          </a:p>
        </p:txBody>
      </p:sp>
    </p:spTree>
    <p:extLst>
      <p:ext uri="{BB962C8B-B14F-4D97-AF65-F5344CB8AC3E}">
        <p14:creationId xmlns:p14="http://schemas.microsoft.com/office/powerpoint/2010/main" val="332420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FC438-4282-B56A-D97B-714B464B8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err="1"/>
              <a:t>Definizioni</a:t>
            </a:r>
            <a:r>
              <a:rPr lang="fr-CH" b="1" dirty="0"/>
              <a:t> </a:t>
            </a:r>
            <a:endParaRPr lang="en-CH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56DF2-0E39-BA8F-646A-3C9B0C7F2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6415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CH" dirty="0"/>
              <a:t>La </a:t>
            </a:r>
            <a:r>
              <a:rPr lang="en-CH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promozione della salute </a:t>
            </a:r>
            <a:r>
              <a:rPr lang="en-CH" dirty="0"/>
              <a:t>mira a identificare e rinforzare</a:t>
            </a:r>
            <a:r>
              <a:rPr lang="en-GB" dirty="0"/>
              <a:t> </a:t>
            </a:r>
            <a:r>
              <a:rPr lang="en-GB" dirty="0" err="1"/>
              <a:t>fattori</a:t>
            </a:r>
            <a:r>
              <a:rPr lang="en-GB" dirty="0"/>
              <a:t> </a:t>
            </a:r>
            <a:r>
              <a:rPr lang="en-GB" dirty="0" err="1"/>
              <a:t>generali</a:t>
            </a:r>
            <a:r>
              <a:rPr lang="en-GB" dirty="0"/>
              <a:t> </a:t>
            </a:r>
            <a:r>
              <a:rPr lang="en-GB" dirty="0" err="1"/>
              <a:t>che</a:t>
            </a:r>
            <a:r>
              <a:rPr lang="en-GB" dirty="0"/>
              <a:t> </a:t>
            </a:r>
            <a:r>
              <a:rPr lang="en-GB" dirty="0" err="1"/>
              <a:t>contribuiscono</a:t>
            </a:r>
            <a:r>
              <a:rPr lang="en-GB" dirty="0"/>
              <a:t> </a:t>
            </a:r>
            <a:r>
              <a:rPr lang="en-GB" dirty="0" err="1"/>
              <a:t>alla</a:t>
            </a:r>
            <a:r>
              <a:rPr lang="en-GB" dirty="0"/>
              <a:t> salute, a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individuale</a:t>
            </a:r>
            <a:r>
              <a:rPr lang="en-GB" dirty="0"/>
              <a:t> (per </a:t>
            </a:r>
            <a:r>
              <a:rPr lang="en-GB" dirty="0" err="1"/>
              <a:t>esempio</a:t>
            </a:r>
            <a:r>
              <a:rPr lang="en-GB" dirty="0"/>
              <a:t>: </a:t>
            </a:r>
            <a:r>
              <a:rPr lang="en-GB" dirty="0" err="1"/>
              <a:t>alimentazione</a:t>
            </a:r>
            <a:r>
              <a:rPr lang="en-GB" dirty="0"/>
              <a:t>, </a:t>
            </a:r>
            <a:r>
              <a:rPr lang="en-GB" dirty="0" err="1"/>
              <a:t>attività</a:t>
            </a:r>
            <a:r>
              <a:rPr lang="en-GB" dirty="0"/>
              <a:t> </a:t>
            </a:r>
            <a:r>
              <a:rPr lang="en-GB" dirty="0" err="1"/>
              <a:t>fisica</a:t>
            </a:r>
            <a:r>
              <a:rPr lang="en-GB" dirty="0"/>
              <a:t>, etc) e </a:t>
            </a:r>
            <a:r>
              <a:rPr lang="en-GB" dirty="0" err="1"/>
              <a:t>collettivo</a:t>
            </a:r>
            <a:r>
              <a:rPr lang="en-GB" dirty="0"/>
              <a:t> (per </a:t>
            </a:r>
            <a:r>
              <a:rPr lang="en-GB" dirty="0" err="1"/>
              <a:t>esempio</a:t>
            </a:r>
            <a:r>
              <a:rPr lang="en-GB" dirty="0"/>
              <a:t>: </a:t>
            </a:r>
            <a:r>
              <a:rPr lang="en-GB" dirty="0" err="1"/>
              <a:t>condizioni</a:t>
            </a:r>
            <a:r>
              <a:rPr lang="en-GB" dirty="0"/>
              <a:t> di </a:t>
            </a:r>
            <a:r>
              <a:rPr lang="en-GB" dirty="0" err="1"/>
              <a:t>lavoro</a:t>
            </a:r>
            <a:r>
              <a:rPr lang="en-GB" dirty="0"/>
              <a:t>, </a:t>
            </a:r>
            <a:r>
              <a:rPr lang="en-GB" dirty="0" err="1"/>
              <a:t>rumore</a:t>
            </a:r>
            <a:r>
              <a:rPr lang="en-GB" dirty="0"/>
              <a:t> </a:t>
            </a:r>
            <a:r>
              <a:rPr lang="en-GB" dirty="0" err="1"/>
              <a:t>nello</a:t>
            </a:r>
            <a:r>
              <a:rPr lang="en-GB" dirty="0"/>
              <a:t> </a:t>
            </a:r>
            <a:r>
              <a:rPr lang="en-GB" dirty="0" err="1"/>
              <a:t>spazio</a:t>
            </a:r>
            <a:r>
              <a:rPr lang="en-GB" dirty="0"/>
              <a:t> </a:t>
            </a:r>
            <a:r>
              <a:rPr lang="en-GB" dirty="0" err="1"/>
              <a:t>urbano</a:t>
            </a:r>
            <a:r>
              <a:rPr lang="en-GB" dirty="0"/>
              <a:t>, etc). 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Non </a:t>
            </a:r>
            <a:r>
              <a:rPr lang="en-GB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é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legata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 </a:t>
            </a:r>
            <a:r>
              <a:rPr lang="en-GB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una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malattia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specifica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  <a:endParaRPr lang="en-CH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L</a:t>
            </a:r>
            <a:r>
              <a:rPr lang="en-CH" dirty="0"/>
              <a:t>a </a:t>
            </a:r>
            <a:r>
              <a:rPr lang="en-CH" b="1" dirty="0">
                <a:solidFill>
                  <a:schemeClr val="accent5"/>
                </a:solidFill>
              </a:rPr>
              <a:t>prevenzione</a:t>
            </a:r>
            <a:r>
              <a:rPr lang="en-CH" dirty="0"/>
              <a:t> mira a impedire o a ritardare lo </a:t>
            </a:r>
            <a:r>
              <a:rPr lang="en-CH" dirty="0">
                <a:solidFill>
                  <a:schemeClr val="accent5"/>
                </a:solidFill>
              </a:rPr>
              <a:t>sviluppo di fattori di rischio e di malattie specifiche </a:t>
            </a:r>
            <a:r>
              <a:rPr lang="en-CH" dirty="0"/>
              <a:t>(diabete, cancro, incidenti, etc). </a:t>
            </a:r>
            <a:r>
              <a:rPr lang="en-GB" dirty="0"/>
              <a:t>T</a:t>
            </a:r>
            <a:r>
              <a:rPr lang="en-CH" dirty="0"/>
              <a:t>re forme in funzione di “a chi” si rivolge: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P</a:t>
            </a:r>
            <a:r>
              <a:rPr lang="en-CH" dirty="0"/>
              <a:t>rimaria: popolazione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S</a:t>
            </a:r>
            <a:r>
              <a:rPr lang="en-CH" dirty="0"/>
              <a:t>econdaria: gruppi a rischio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T</a:t>
            </a:r>
            <a:r>
              <a:rPr lang="en-CH" dirty="0"/>
              <a:t>erziaria: gruppi già toccati dalla malattia / fattori di rischio</a:t>
            </a:r>
          </a:p>
        </p:txBody>
      </p:sp>
    </p:spTree>
    <p:extLst>
      <p:ext uri="{BB962C8B-B14F-4D97-AF65-F5344CB8AC3E}">
        <p14:creationId xmlns:p14="http://schemas.microsoft.com/office/powerpoint/2010/main" val="3820794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DCB17-7E9D-F73D-AE08-370B3BC87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/>
              <a:t>Competenze</a:t>
            </a:r>
            <a:r>
              <a:rPr lang="en-GB" b="1" dirty="0"/>
              <a:t> </a:t>
            </a:r>
            <a:r>
              <a:rPr lang="en-GB" b="1" dirty="0" err="1"/>
              <a:t>rispettive</a:t>
            </a:r>
            <a:r>
              <a:rPr lang="en-GB" b="1" dirty="0"/>
              <a:t> in Svizzera </a:t>
            </a:r>
            <a:endParaRPr lang="en-CH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819193-8FB6-91C2-FFBB-32DA53390E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I</a:t>
            </a:r>
            <a:r>
              <a:rPr lang="en-CH" dirty="0"/>
              <a:t>l </a:t>
            </a:r>
            <a:r>
              <a:rPr lang="en-CH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Parlamento e il popolo possono fissare le basi legali </a:t>
            </a:r>
            <a:r>
              <a:rPr lang="en-CH" dirty="0"/>
              <a:t>(per esempio: legge sulla prevenzione o via dei postulati come quelli di Wasserfallen o Wyss) e la Confederazione definisce e finanzia in questo caso delle strategie, campagne o initiative nazionali (cf. </a:t>
            </a:r>
            <a:r>
              <a:rPr lang="en-CH" dirty="0">
                <a:hlinkClick r:id="rId2"/>
              </a:rPr>
              <a:t>link</a:t>
            </a:r>
            <a:r>
              <a:rPr lang="en-CH" dirty="0"/>
              <a:t>)</a:t>
            </a:r>
          </a:p>
          <a:p>
            <a:pPr>
              <a:lnSpc>
                <a:spcPct val="110000"/>
              </a:lnSpc>
            </a:pPr>
            <a:r>
              <a:rPr lang="en-GB" dirty="0"/>
              <a:t>L</a:t>
            </a:r>
            <a:r>
              <a:rPr lang="en-CH" dirty="0"/>
              <a:t>a prevenzione e la promozione sono inoltre a carico dei </a:t>
            </a:r>
            <a:r>
              <a:rPr lang="en-CH" b="1" dirty="0">
                <a:solidFill>
                  <a:schemeClr val="accent5"/>
                </a:solidFill>
              </a:rPr>
              <a:t>cantoni e dei comuni</a:t>
            </a:r>
            <a:r>
              <a:rPr lang="en-CH" dirty="0"/>
              <a:t> (come il resto delle prestazioni socio-sanitarie) che </a:t>
            </a:r>
            <a:r>
              <a:rPr lang="en-GB" dirty="0" err="1"/>
              <a:t>possono</a:t>
            </a:r>
            <a:r>
              <a:rPr lang="en-GB" dirty="0"/>
              <a:t> </a:t>
            </a:r>
            <a:r>
              <a:rPr lang="en-GB" dirty="0" err="1"/>
              <a:t>definire</a:t>
            </a:r>
            <a:r>
              <a:rPr lang="en-GB" dirty="0"/>
              <a:t> </a:t>
            </a:r>
            <a:r>
              <a:rPr lang="en-GB" dirty="0" err="1"/>
              <a:t>delle</a:t>
            </a:r>
            <a:r>
              <a:rPr lang="en-GB" dirty="0"/>
              <a:t> </a:t>
            </a:r>
            <a:r>
              <a:rPr lang="en-GB" dirty="0" err="1"/>
              <a:t>strategie</a:t>
            </a:r>
            <a:r>
              <a:rPr lang="en-GB" dirty="0"/>
              <a:t> </a:t>
            </a:r>
            <a:r>
              <a:rPr lang="en-GB" dirty="0" err="1"/>
              <a:t>cantonali</a:t>
            </a:r>
            <a:r>
              <a:rPr lang="en-GB" dirty="0"/>
              <a:t> </a:t>
            </a:r>
            <a:r>
              <a:rPr lang="en-GB" dirty="0" err="1"/>
              <a:t>coerenti</a:t>
            </a:r>
            <a:r>
              <a:rPr lang="en-GB" dirty="0"/>
              <a:t> con la </a:t>
            </a:r>
            <a:r>
              <a:rPr lang="en-GB" dirty="0" err="1"/>
              <a:t>Confederazione</a:t>
            </a:r>
            <a:r>
              <a:rPr lang="en-GB" dirty="0"/>
              <a:t> o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temi</a:t>
            </a:r>
            <a:r>
              <a:rPr lang="en-GB" dirty="0"/>
              <a:t> </a:t>
            </a:r>
            <a:r>
              <a:rPr lang="en-GB" dirty="0" err="1"/>
              <a:t>propri</a:t>
            </a:r>
            <a:r>
              <a:rPr lang="en-GB" dirty="0"/>
              <a:t>.</a:t>
            </a:r>
          </a:p>
          <a:p>
            <a:pPr>
              <a:lnSpc>
                <a:spcPct val="110000"/>
              </a:lnSpc>
            </a:pPr>
            <a:r>
              <a:rPr lang="en-GB" dirty="0"/>
              <a:t>Per </a:t>
            </a:r>
            <a:r>
              <a:rPr lang="en-GB" dirty="0" err="1"/>
              <a:t>questo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cantoni</a:t>
            </a:r>
            <a:r>
              <a:rPr lang="en-GB" dirty="0"/>
              <a:t> </a:t>
            </a:r>
            <a:r>
              <a:rPr lang="en-GB" dirty="0" err="1"/>
              <a:t>collaborano</a:t>
            </a:r>
            <a:r>
              <a:rPr lang="en-GB" dirty="0"/>
              <a:t> con </a:t>
            </a:r>
            <a:r>
              <a:rPr lang="en-GB" dirty="0" err="1"/>
              <a:t>diversi</a:t>
            </a:r>
            <a:r>
              <a:rPr lang="en-GB" dirty="0"/>
              <a:t> </a:t>
            </a:r>
            <a:r>
              <a:rPr lang="en-GB" b="1" dirty="0" err="1">
                <a:solidFill>
                  <a:schemeClr val="accent2"/>
                </a:solidFill>
              </a:rPr>
              <a:t>prestatari</a:t>
            </a:r>
            <a:r>
              <a:rPr lang="en-GB" b="1" dirty="0">
                <a:solidFill>
                  <a:schemeClr val="accent2"/>
                </a:solidFill>
              </a:rPr>
              <a:t> di cure e </a:t>
            </a:r>
            <a:r>
              <a:rPr lang="en-GB" b="1" dirty="0" err="1">
                <a:solidFill>
                  <a:schemeClr val="accent2"/>
                </a:solidFill>
              </a:rPr>
              <a:t>servizi</a:t>
            </a:r>
            <a:r>
              <a:rPr lang="en-GB" b="1" dirty="0">
                <a:solidFill>
                  <a:schemeClr val="accent2"/>
                </a:solidFill>
              </a:rPr>
              <a:t>, </a:t>
            </a:r>
            <a:r>
              <a:rPr lang="en-GB" b="1" dirty="0" err="1">
                <a:solidFill>
                  <a:schemeClr val="accent2"/>
                </a:solidFill>
              </a:rPr>
              <a:t>fondazioni</a:t>
            </a:r>
            <a:r>
              <a:rPr lang="en-GB" b="1" dirty="0">
                <a:solidFill>
                  <a:schemeClr val="accent2"/>
                </a:solidFill>
              </a:rPr>
              <a:t> e </a:t>
            </a:r>
            <a:r>
              <a:rPr lang="en-GB" b="1" dirty="0" err="1">
                <a:solidFill>
                  <a:schemeClr val="accent2"/>
                </a:solidFill>
              </a:rPr>
              <a:t>associazioni</a:t>
            </a:r>
            <a:r>
              <a:rPr lang="en-GB" b="1" dirty="0">
                <a:solidFill>
                  <a:schemeClr val="accent2"/>
                </a:solidFill>
              </a:rPr>
              <a:t> e </a:t>
            </a:r>
            <a:r>
              <a:rPr lang="en-GB" b="1" dirty="0" err="1">
                <a:solidFill>
                  <a:schemeClr val="accent2"/>
                </a:solidFill>
              </a:rPr>
              <a:t>gli</a:t>
            </a:r>
            <a:r>
              <a:rPr lang="en-GB" b="1" dirty="0">
                <a:solidFill>
                  <a:schemeClr val="accent2"/>
                </a:solidFill>
              </a:rPr>
              <a:t> </a:t>
            </a:r>
            <a:r>
              <a:rPr lang="en-GB" b="1" dirty="0" err="1">
                <a:solidFill>
                  <a:schemeClr val="accent2"/>
                </a:solidFill>
              </a:rPr>
              <a:t>assicuratori</a:t>
            </a:r>
            <a:r>
              <a:rPr lang="en-GB" dirty="0"/>
              <a:t> (per </a:t>
            </a:r>
            <a:r>
              <a:rPr lang="en-GB" dirty="0" err="1"/>
              <a:t>esempio</a:t>
            </a:r>
            <a:r>
              <a:rPr lang="en-GB" dirty="0"/>
              <a:t>: </a:t>
            </a:r>
            <a:r>
              <a:rPr lang="en-GB" dirty="0" err="1"/>
              <a:t>programmi</a:t>
            </a:r>
            <a:r>
              <a:rPr lang="en-GB" dirty="0"/>
              <a:t> di </a:t>
            </a:r>
            <a:r>
              <a:rPr lang="en-GB" dirty="0" err="1"/>
              <a:t>depistaggio</a:t>
            </a:r>
            <a:r>
              <a:rPr lang="en-GB" dirty="0"/>
              <a:t> del </a:t>
            </a:r>
            <a:r>
              <a:rPr lang="en-GB" dirty="0" err="1"/>
              <a:t>cancro</a:t>
            </a:r>
            <a:r>
              <a:rPr lang="en-GB" dirty="0"/>
              <a:t> del </a:t>
            </a:r>
            <a:r>
              <a:rPr lang="en-GB" dirty="0" err="1"/>
              <a:t>seno</a:t>
            </a:r>
            <a:r>
              <a:rPr lang="en-GB" dirty="0"/>
              <a:t> o del colon)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05720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9C331-E7B0-5EC6-E10C-68574B813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900" b="1" dirty="0"/>
              <a:t>Costo e </a:t>
            </a:r>
            <a:r>
              <a:rPr lang="en-GB" sz="3900" b="1" dirty="0" err="1"/>
              <a:t>finanziamento</a:t>
            </a:r>
            <a:r>
              <a:rPr lang="en-GB" sz="3900" b="1" dirty="0"/>
              <a:t> </a:t>
            </a:r>
            <a:r>
              <a:rPr lang="en-CH" sz="3900" b="1" dirty="0"/>
              <a:t>della promo / prevenzione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B73B80-B2DC-5144-D5CB-9E0724E2C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1002"/>
            <a:ext cx="10515600" cy="4215961"/>
          </a:xfrm>
        </p:spPr>
        <p:txBody>
          <a:bodyPr/>
          <a:lstStyle/>
          <a:p>
            <a:r>
              <a:rPr lang="en-CH" b="1" dirty="0"/>
              <a:t>3.7 mia </a:t>
            </a:r>
            <a:r>
              <a:rPr lang="en-CH" dirty="0"/>
              <a:t>costi destinati alla prevenzione (4% dei costi del sistema socio-sanitario svizzero) nel 2022</a:t>
            </a:r>
          </a:p>
          <a:p>
            <a:r>
              <a:rPr lang="en-CH" dirty="0"/>
              <a:t>56% a carico della Confederazione</a:t>
            </a:r>
          </a:p>
          <a:p>
            <a:r>
              <a:rPr lang="en-CH" dirty="0"/>
              <a:t>17% a carico dei cantoni</a:t>
            </a:r>
          </a:p>
          <a:p>
            <a:r>
              <a:rPr lang="en-CH" dirty="0"/>
              <a:t>4% a carico dei comuni</a:t>
            </a:r>
          </a:p>
          <a:p>
            <a:r>
              <a:rPr lang="en-GB" dirty="0"/>
              <a:t>I</a:t>
            </a:r>
            <a:r>
              <a:rPr lang="en-CH" dirty="0"/>
              <a:t>l resto é a carico di fondazioni (per esempio: Promozione Salute Svizzera, Leghe, etc) </a:t>
            </a:r>
          </a:p>
          <a:p>
            <a:pPr marL="0" indent="0">
              <a:buNone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877623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6FE11-DFC5-3552-924B-61176E9E3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/>
              <a:t>Dove va il denaro investito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571C6-D36E-415E-663E-4E41AA3AA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CH" dirty="0"/>
              <a:t>Dei ca 3.7 mia investiti nella prevenzione:</a:t>
            </a:r>
          </a:p>
          <a:p>
            <a:pPr>
              <a:lnSpc>
                <a:spcPct val="120000"/>
              </a:lnSpc>
            </a:pPr>
            <a:r>
              <a:rPr lang="en-CH" dirty="0"/>
              <a:t>61% nella prevenzione delle </a:t>
            </a:r>
            <a:r>
              <a:rPr lang="en-CH" b="1" dirty="0">
                <a:solidFill>
                  <a:schemeClr val="accent5"/>
                </a:solidFill>
              </a:rPr>
              <a:t>malattie trasmissibili</a:t>
            </a:r>
            <a:r>
              <a:rPr lang="en-CH" dirty="0"/>
              <a:t>, cioé l’influenza, il covid, infezioni sessualmente trasmissibili, etc</a:t>
            </a:r>
            <a:r>
              <a:rPr lang="en-CH" b="1" dirty="0">
                <a:solidFill>
                  <a:schemeClr val="accent5"/>
                </a:solidFill>
              </a:rPr>
              <a:t> </a:t>
            </a:r>
            <a:r>
              <a:rPr lang="en-CH" dirty="0"/>
              <a:t>(depistaggi: 32%; vaccini: 29%) = </a:t>
            </a:r>
            <a:r>
              <a:rPr lang="en-CH" dirty="0">
                <a:solidFill>
                  <a:schemeClr val="accent5"/>
                </a:solidFill>
              </a:rPr>
              <a:t>ca</a:t>
            </a:r>
            <a:r>
              <a:rPr lang="en-CH" dirty="0"/>
              <a:t> </a:t>
            </a:r>
            <a:r>
              <a:rPr lang="en-CH" dirty="0">
                <a:solidFill>
                  <a:schemeClr val="accent5"/>
                </a:solidFill>
              </a:rPr>
              <a:t>2.2 mia</a:t>
            </a:r>
          </a:p>
          <a:p>
            <a:pPr>
              <a:lnSpc>
                <a:spcPct val="120000"/>
              </a:lnSpc>
            </a:pPr>
            <a:r>
              <a:rPr lang="en-CH" dirty="0"/>
              <a:t>18% nella prevenzione di </a:t>
            </a:r>
            <a:r>
              <a:rPr lang="en-CH" b="1" dirty="0">
                <a:solidFill>
                  <a:schemeClr val="accent2"/>
                </a:solidFill>
              </a:rPr>
              <a:t>malattie chiamate “non trasmissibili”</a:t>
            </a:r>
            <a:r>
              <a:rPr lang="en-CH" dirty="0"/>
              <a:t>, cioé: dipendenze (alcool, tabacco, varie sostanze), salute mentale e scolastica, incidenti e malattie professionali e attività fisica e alimentazione = </a:t>
            </a:r>
            <a:r>
              <a:rPr lang="en-CH" dirty="0">
                <a:solidFill>
                  <a:schemeClr val="accent2"/>
                </a:solidFill>
              </a:rPr>
              <a:t>ca</a:t>
            </a:r>
            <a:r>
              <a:rPr lang="en-CH" dirty="0"/>
              <a:t> </a:t>
            </a:r>
            <a:r>
              <a:rPr lang="en-CH" dirty="0">
                <a:solidFill>
                  <a:schemeClr val="accent2"/>
                </a:solidFill>
              </a:rPr>
              <a:t>0.7 mia</a:t>
            </a:r>
          </a:p>
          <a:p>
            <a:pPr>
              <a:lnSpc>
                <a:spcPct val="120000"/>
              </a:lnSpc>
            </a:pPr>
            <a:r>
              <a:rPr lang="en-CH" dirty="0"/>
              <a:t>21% nella prevenzione primaria (popolazione) e secondaria (gruppi a rischio) relativa a diverse </a:t>
            </a:r>
            <a:r>
              <a:rPr lang="en-CH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malattie transmissibili e non trasmissibili </a:t>
            </a:r>
            <a:r>
              <a:rPr lang="en-CH" dirty="0"/>
              <a:t>(dono d’organi, canicola, radiazioni, contaminazione chimica, etc) = </a:t>
            </a:r>
            <a:r>
              <a:rPr lang="en-CH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ca 0.8 mia</a:t>
            </a:r>
          </a:p>
        </p:txBody>
      </p:sp>
    </p:spTree>
    <p:extLst>
      <p:ext uri="{BB962C8B-B14F-4D97-AF65-F5344CB8AC3E}">
        <p14:creationId xmlns:p14="http://schemas.microsoft.com/office/powerpoint/2010/main" val="451497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2E63E-C64A-D1DD-0BC5-08553A291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</a:t>
            </a:r>
            <a:r>
              <a:rPr lang="en-CH" b="1" dirty="0"/>
              <a:t>fficacità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2C9DA-C8AD-00FA-8624-4267940B78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Misure</a:t>
            </a:r>
            <a:r>
              <a:rPr lang="en-GB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semplice e poco </a:t>
            </a:r>
            <a:r>
              <a:rPr lang="en-GB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costose</a:t>
            </a:r>
            <a:r>
              <a:rPr lang="en-GB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hanno</a:t>
            </a:r>
            <a:r>
              <a:rPr lang="en-GB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dei</a:t>
            </a:r>
            <a:r>
              <a:rPr lang="en-GB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benefici</a:t>
            </a:r>
            <a:r>
              <a:rPr lang="en-GB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dimostrati</a:t>
            </a:r>
            <a:r>
              <a:rPr lang="en-GB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/>
              <a:t>(</a:t>
            </a:r>
            <a:r>
              <a:rPr lang="en-GB" dirty="0" err="1"/>
              <a:t>nel</a:t>
            </a:r>
            <a:r>
              <a:rPr lang="en-GB" dirty="0"/>
              <a:t> </a:t>
            </a:r>
            <a:r>
              <a:rPr lang="en-GB" dirty="0" err="1"/>
              <a:t>gergo</a:t>
            </a:r>
            <a:r>
              <a:rPr lang="en-GB" dirty="0"/>
              <a:t>: “cost-effective”): per </a:t>
            </a:r>
            <a:r>
              <a:rPr lang="en-GB" dirty="0" err="1"/>
              <a:t>esempio</a:t>
            </a:r>
            <a:r>
              <a:rPr lang="en-GB" dirty="0"/>
              <a:t> </a:t>
            </a:r>
            <a:r>
              <a:rPr lang="en-GB" dirty="0" err="1"/>
              <a:t>campagne</a:t>
            </a:r>
            <a:r>
              <a:rPr lang="en-GB" dirty="0"/>
              <a:t> </a:t>
            </a:r>
            <a:r>
              <a:rPr lang="en-GB" dirty="0" err="1"/>
              <a:t>antitabacco</a:t>
            </a:r>
            <a:r>
              <a:rPr lang="en-GB" dirty="0"/>
              <a:t>, </a:t>
            </a:r>
            <a:r>
              <a:rPr lang="en-GB" dirty="0" err="1"/>
              <a:t>diminuzione</a:t>
            </a:r>
            <a:r>
              <a:rPr lang="en-GB" dirty="0"/>
              <a:t> </a:t>
            </a:r>
            <a:r>
              <a:rPr lang="en-GB" dirty="0" err="1"/>
              <a:t>della</a:t>
            </a:r>
            <a:r>
              <a:rPr lang="en-GB" dirty="0"/>
              <a:t> </a:t>
            </a:r>
            <a:r>
              <a:rPr lang="en-GB" dirty="0" err="1"/>
              <a:t>soglia</a:t>
            </a:r>
            <a:r>
              <a:rPr lang="en-GB" dirty="0"/>
              <a:t> di </a:t>
            </a:r>
            <a:r>
              <a:rPr lang="en-GB" dirty="0" err="1"/>
              <a:t>tolleranza</a:t>
            </a:r>
            <a:r>
              <a:rPr lang="en-GB" dirty="0"/>
              <a:t> </a:t>
            </a:r>
            <a:r>
              <a:rPr lang="en-GB" dirty="0" err="1"/>
              <a:t>d’alcool</a:t>
            </a:r>
            <a:r>
              <a:rPr lang="en-GB" dirty="0"/>
              <a:t> al volante, </a:t>
            </a:r>
            <a:r>
              <a:rPr lang="en-GB" dirty="0" err="1"/>
              <a:t>vaccinazioni</a:t>
            </a:r>
            <a:r>
              <a:rPr lang="en-GB" dirty="0"/>
              <a:t> </a:t>
            </a:r>
            <a:r>
              <a:rPr lang="en-GB" dirty="0" err="1"/>
              <a:t>contro</a:t>
            </a:r>
            <a:r>
              <a:rPr lang="en-GB" dirty="0"/>
              <a:t> </a:t>
            </a:r>
            <a:r>
              <a:rPr lang="en-GB" dirty="0" err="1"/>
              <a:t>l’influenza</a:t>
            </a:r>
            <a:r>
              <a:rPr lang="en-GB" dirty="0"/>
              <a:t> o il </a:t>
            </a:r>
            <a:r>
              <a:rPr lang="en-GB" dirty="0" err="1"/>
              <a:t>morbillo</a:t>
            </a:r>
            <a:r>
              <a:rPr lang="en-GB" dirty="0"/>
              <a:t>, etc.</a:t>
            </a:r>
          </a:p>
          <a:p>
            <a:pPr>
              <a:lnSpc>
                <a:spcPct val="120000"/>
              </a:lnSpc>
            </a:pPr>
            <a:r>
              <a:rPr lang="en-GB" b="1" dirty="0" err="1">
                <a:solidFill>
                  <a:schemeClr val="accent5"/>
                </a:solidFill>
              </a:rPr>
              <a:t>L’efficacità</a:t>
            </a:r>
            <a:r>
              <a:rPr lang="en-GB" dirty="0"/>
              <a:t> </a:t>
            </a:r>
            <a:r>
              <a:rPr lang="en-GB" dirty="0" err="1"/>
              <a:t>della</a:t>
            </a:r>
            <a:r>
              <a:rPr lang="en-GB" dirty="0"/>
              <a:t> </a:t>
            </a:r>
            <a:r>
              <a:rPr lang="en-GB" dirty="0" err="1"/>
              <a:t>promozione</a:t>
            </a:r>
            <a:r>
              <a:rPr lang="en-GB" dirty="0"/>
              <a:t> e </a:t>
            </a:r>
            <a:r>
              <a:rPr lang="en-GB" dirty="0" err="1"/>
              <a:t>prevenzione</a:t>
            </a:r>
            <a:r>
              <a:rPr lang="en-GB" dirty="0"/>
              <a:t> </a:t>
            </a:r>
            <a:r>
              <a:rPr lang="en-GB" dirty="0" err="1"/>
              <a:t>é</a:t>
            </a:r>
            <a:r>
              <a:rPr lang="en-GB" dirty="0"/>
              <a:t> </a:t>
            </a:r>
            <a:r>
              <a:rPr lang="en-GB" dirty="0" err="1"/>
              <a:t>stabilito</a:t>
            </a:r>
            <a:r>
              <a:rPr lang="en-GB" dirty="0"/>
              <a:t> con </a:t>
            </a:r>
            <a:r>
              <a:rPr lang="en-GB" dirty="0" err="1"/>
              <a:t>l’aiuto</a:t>
            </a:r>
            <a:r>
              <a:rPr lang="en-GB" dirty="0"/>
              <a:t> di </a:t>
            </a:r>
            <a:r>
              <a:rPr lang="en-GB" b="1" dirty="0">
                <a:solidFill>
                  <a:schemeClr val="accent5"/>
                </a:solidFill>
              </a:rPr>
              <a:t>diverse </a:t>
            </a:r>
            <a:r>
              <a:rPr lang="en-GB" b="1" dirty="0" err="1">
                <a:solidFill>
                  <a:schemeClr val="accent5"/>
                </a:solidFill>
              </a:rPr>
              <a:t>metodologie</a:t>
            </a:r>
            <a:r>
              <a:rPr lang="en-GB" dirty="0"/>
              <a:t>: </a:t>
            </a:r>
            <a:r>
              <a:rPr lang="en-GB" dirty="0" err="1"/>
              <a:t>misure</a:t>
            </a:r>
            <a:r>
              <a:rPr lang="en-GB" dirty="0"/>
              <a:t> </a:t>
            </a:r>
            <a:r>
              <a:rPr lang="en-GB" dirty="0" err="1"/>
              <a:t>longitudinali</a:t>
            </a:r>
            <a:r>
              <a:rPr lang="en-GB" dirty="0"/>
              <a:t> (per </a:t>
            </a:r>
            <a:r>
              <a:rPr lang="en-GB" dirty="0" err="1"/>
              <a:t>esempio</a:t>
            </a:r>
            <a:r>
              <a:rPr lang="en-GB" dirty="0"/>
              <a:t> </a:t>
            </a:r>
            <a:r>
              <a:rPr lang="en-GB" dirty="0" err="1"/>
              <a:t>diminuzione</a:t>
            </a:r>
            <a:r>
              <a:rPr lang="en-GB" dirty="0"/>
              <a:t> del </a:t>
            </a:r>
            <a:r>
              <a:rPr lang="en-GB" dirty="0" err="1"/>
              <a:t>numero</a:t>
            </a:r>
            <a:r>
              <a:rPr lang="en-GB" dirty="0"/>
              <a:t> di </a:t>
            </a:r>
            <a:r>
              <a:rPr lang="en-GB" dirty="0" err="1"/>
              <a:t>incidenti</a:t>
            </a:r>
            <a:r>
              <a:rPr lang="en-GB" dirty="0"/>
              <a:t> </a:t>
            </a:r>
            <a:r>
              <a:rPr lang="en-GB" dirty="0" err="1"/>
              <a:t>associati</a:t>
            </a:r>
            <a:r>
              <a:rPr lang="en-GB" dirty="0"/>
              <a:t> a un </a:t>
            </a:r>
            <a:r>
              <a:rPr lang="en-GB" dirty="0" err="1"/>
              <a:t>tasso</a:t>
            </a:r>
            <a:r>
              <a:rPr lang="en-GB" dirty="0"/>
              <a:t> di </a:t>
            </a:r>
            <a:r>
              <a:rPr lang="en-GB" dirty="0" err="1"/>
              <a:t>alcolemia</a:t>
            </a:r>
            <a:r>
              <a:rPr lang="en-GB" dirty="0"/>
              <a:t>), </a:t>
            </a:r>
            <a:r>
              <a:rPr lang="en-GB" dirty="0" err="1"/>
              <a:t>diminuzione</a:t>
            </a:r>
            <a:r>
              <a:rPr lang="en-GB" dirty="0"/>
              <a:t> </a:t>
            </a:r>
            <a:r>
              <a:rPr lang="en-GB" dirty="0" err="1"/>
              <a:t>delle</a:t>
            </a:r>
            <a:r>
              <a:rPr lang="en-GB" dirty="0"/>
              <a:t> </a:t>
            </a:r>
            <a:r>
              <a:rPr lang="en-GB" dirty="0" err="1"/>
              <a:t>vendite</a:t>
            </a:r>
            <a:r>
              <a:rPr lang="en-GB" dirty="0"/>
              <a:t> (e </a:t>
            </a:r>
            <a:r>
              <a:rPr lang="en-GB" dirty="0" err="1"/>
              <a:t>quindi</a:t>
            </a:r>
            <a:r>
              <a:rPr lang="en-GB" dirty="0"/>
              <a:t> </a:t>
            </a:r>
            <a:r>
              <a:rPr lang="en-GB" dirty="0" err="1"/>
              <a:t>delle</a:t>
            </a:r>
            <a:r>
              <a:rPr lang="en-GB" dirty="0"/>
              <a:t> tasse </a:t>
            </a:r>
            <a:r>
              <a:rPr lang="en-GB" dirty="0" err="1"/>
              <a:t>incassate</a:t>
            </a:r>
            <a:r>
              <a:rPr lang="en-GB" dirty="0"/>
              <a:t> </a:t>
            </a:r>
            <a:r>
              <a:rPr lang="en-GB" dirty="0" err="1"/>
              <a:t>grazie</a:t>
            </a:r>
            <a:r>
              <a:rPr lang="en-GB" dirty="0"/>
              <a:t> </a:t>
            </a:r>
            <a:r>
              <a:rPr lang="en-GB" dirty="0" err="1"/>
              <a:t>alla</a:t>
            </a:r>
            <a:r>
              <a:rPr lang="en-GB" dirty="0"/>
              <a:t> </a:t>
            </a:r>
            <a:r>
              <a:rPr lang="en-GB" dirty="0" err="1"/>
              <a:t>vendita</a:t>
            </a:r>
            <a:r>
              <a:rPr lang="en-GB" dirty="0"/>
              <a:t>) </a:t>
            </a:r>
            <a:r>
              <a:rPr lang="en-GB" dirty="0" err="1"/>
              <a:t>d’alcool</a:t>
            </a:r>
            <a:r>
              <a:rPr lang="en-GB" dirty="0"/>
              <a:t> e </a:t>
            </a:r>
            <a:r>
              <a:rPr lang="en-GB" dirty="0" err="1"/>
              <a:t>tabacco</a:t>
            </a:r>
            <a:r>
              <a:rPr lang="en-GB" dirty="0"/>
              <a:t>, </a:t>
            </a:r>
            <a:r>
              <a:rPr lang="en-GB" dirty="0" err="1"/>
              <a:t>calcolo</a:t>
            </a:r>
            <a:r>
              <a:rPr lang="en-GB" dirty="0"/>
              <a:t> </a:t>
            </a:r>
            <a:r>
              <a:rPr lang="en-GB" dirty="0" err="1"/>
              <a:t>degli</a:t>
            </a:r>
            <a:r>
              <a:rPr lang="en-GB" dirty="0"/>
              <a:t> anni (</a:t>
            </a:r>
            <a:r>
              <a:rPr lang="en-GB" dirty="0" err="1"/>
              <a:t>speranza</a:t>
            </a:r>
            <a:r>
              <a:rPr lang="en-GB" dirty="0"/>
              <a:t> di vita) </a:t>
            </a:r>
            <a:r>
              <a:rPr lang="en-GB" dirty="0" err="1"/>
              <a:t>guadagnati</a:t>
            </a:r>
            <a:r>
              <a:rPr lang="en-GB" dirty="0"/>
              <a:t> a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popolazionale</a:t>
            </a:r>
            <a:r>
              <a:rPr lang="en-GB" dirty="0"/>
              <a:t>.</a:t>
            </a:r>
          </a:p>
          <a:p>
            <a:pPr>
              <a:lnSpc>
                <a:spcPct val="120000"/>
              </a:lnSpc>
            </a:pPr>
            <a:r>
              <a:rPr lang="en-GB" b="1" dirty="0">
                <a:solidFill>
                  <a:schemeClr val="accent2"/>
                </a:solidFill>
              </a:rPr>
              <a:t>Come per le </a:t>
            </a:r>
            <a:r>
              <a:rPr lang="en-GB" b="1" dirty="0" err="1">
                <a:solidFill>
                  <a:schemeClr val="accent2"/>
                </a:solidFill>
              </a:rPr>
              <a:t>misure</a:t>
            </a:r>
            <a:r>
              <a:rPr lang="en-GB" b="1" dirty="0">
                <a:solidFill>
                  <a:schemeClr val="accent2"/>
                </a:solidFill>
              </a:rPr>
              <a:t> </a:t>
            </a:r>
            <a:r>
              <a:rPr lang="en-GB" b="1" dirty="0" err="1">
                <a:solidFill>
                  <a:schemeClr val="accent2"/>
                </a:solidFill>
              </a:rPr>
              <a:t>dell’efficacità</a:t>
            </a:r>
            <a:r>
              <a:rPr lang="en-GB" b="1" dirty="0">
                <a:solidFill>
                  <a:schemeClr val="accent2"/>
                </a:solidFill>
              </a:rPr>
              <a:t> </a:t>
            </a:r>
            <a:r>
              <a:rPr lang="en-GB" b="1" dirty="0" err="1">
                <a:solidFill>
                  <a:schemeClr val="accent2"/>
                </a:solidFill>
              </a:rPr>
              <a:t>delle</a:t>
            </a:r>
            <a:r>
              <a:rPr lang="en-GB" b="1" dirty="0">
                <a:solidFill>
                  <a:schemeClr val="accent2"/>
                </a:solidFill>
              </a:rPr>
              <a:t> cure, </a:t>
            </a:r>
            <a:r>
              <a:rPr lang="en-GB" b="1" dirty="0" err="1">
                <a:solidFill>
                  <a:schemeClr val="accent2"/>
                </a:solidFill>
              </a:rPr>
              <a:t>queste</a:t>
            </a:r>
            <a:r>
              <a:rPr lang="en-GB" b="1" dirty="0">
                <a:solidFill>
                  <a:schemeClr val="accent2"/>
                </a:solidFill>
              </a:rPr>
              <a:t> </a:t>
            </a:r>
            <a:r>
              <a:rPr lang="en-GB" b="1" dirty="0" err="1">
                <a:solidFill>
                  <a:schemeClr val="accent2"/>
                </a:solidFill>
              </a:rPr>
              <a:t>misure</a:t>
            </a:r>
            <a:r>
              <a:rPr lang="en-GB" b="1" dirty="0">
                <a:solidFill>
                  <a:schemeClr val="accent2"/>
                </a:solidFill>
              </a:rPr>
              <a:t> </a:t>
            </a:r>
            <a:r>
              <a:rPr lang="en-GB" b="1" dirty="0" err="1">
                <a:solidFill>
                  <a:schemeClr val="accent2"/>
                </a:solidFill>
              </a:rPr>
              <a:t>sono</a:t>
            </a:r>
            <a:r>
              <a:rPr lang="en-GB" b="1" dirty="0">
                <a:solidFill>
                  <a:schemeClr val="accent2"/>
                </a:solidFill>
              </a:rPr>
              <a:t> </a:t>
            </a:r>
            <a:r>
              <a:rPr lang="en-GB" b="1" dirty="0" err="1">
                <a:solidFill>
                  <a:schemeClr val="accent2"/>
                </a:solidFill>
              </a:rPr>
              <a:t>soggette</a:t>
            </a:r>
            <a:r>
              <a:rPr lang="en-GB" b="1" dirty="0">
                <a:solidFill>
                  <a:schemeClr val="accent2"/>
                </a:solidFill>
              </a:rPr>
              <a:t> a </a:t>
            </a:r>
            <a:r>
              <a:rPr lang="en-GB" b="1" dirty="0" err="1">
                <a:solidFill>
                  <a:schemeClr val="accent2"/>
                </a:solidFill>
              </a:rPr>
              <a:t>differenti</a:t>
            </a:r>
            <a:r>
              <a:rPr lang="en-GB" b="1" dirty="0">
                <a:solidFill>
                  <a:schemeClr val="accent2"/>
                </a:solidFill>
              </a:rPr>
              <a:t> </a:t>
            </a:r>
            <a:r>
              <a:rPr lang="en-GB" b="1" dirty="0" err="1">
                <a:solidFill>
                  <a:schemeClr val="accent2"/>
                </a:solidFill>
              </a:rPr>
              <a:t>metodologie</a:t>
            </a:r>
            <a:r>
              <a:rPr lang="en-GB" b="1" dirty="0">
                <a:solidFill>
                  <a:schemeClr val="accent2"/>
                </a:solidFill>
              </a:rPr>
              <a:t> e </a:t>
            </a:r>
            <a:r>
              <a:rPr lang="en-GB" b="1" dirty="0" err="1">
                <a:solidFill>
                  <a:schemeClr val="accent2"/>
                </a:solidFill>
              </a:rPr>
              <a:t>quindi</a:t>
            </a:r>
            <a:r>
              <a:rPr lang="en-GB" b="1" dirty="0">
                <a:solidFill>
                  <a:schemeClr val="accent2"/>
                </a:solidFill>
              </a:rPr>
              <a:t> </a:t>
            </a:r>
            <a:r>
              <a:rPr lang="en-GB" b="1" dirty="0" err="1">
                <a:solidFill>
                  <a:schemeClr val="accent2"/>
                </a:solidFill>
              </a:rPr>
              <a:t>conclusioni</a:t>
            </a:r>
            <a:r>
              <a:rPr lang="en-GB" b="1" dirty="0">
                <a:solidFill>
                  <a:schemeClr val="accent2"/>
                </a:solidFill>
              </a:rPr>
              <a:t> e controverse</a:t>
            </a:r>
            <a:r>
              <a:rPr lang="en-GB" dirty="0"/>
              <a:t>, per </a:t>
            </a:r>
            <a:r>
              <a:rPr lang="en-GB" dirty="0" err="1"/>
              <a:t>esempio</a:t>
            </a:r>
            <a:r>
              <a:rPr lang="en-GB" dirty="0"/>
              <a:t> </a:t>
            </a:r>
            <a:r>
              <a:rPr lang="en-GB" dirty="0" err="1"/>
              <a:t>sul</a:t>
            </a:r>
            <a:r>
              <a:rPr lang="en-GB" dirty="0"/>
              <a:t> </a:t>
            </a:r>
            <a:r>
              <a:rPr lang="en-GB" dirty="0" err="1"/>
              <a:t>fatto</a:t>
            </a:r>
            <a:r>
              <a:rPr lang="en-GB" dirty="0"/>
              <a:t> di </a:t>
            </a:r>
            <a:r>
              <a:rPr lang="en-GB" dirty="0" err="1"/>
              <a:t>poter</a:t>
            </a:r>
            <a:r>
              <a:rPr lang="en-GB" dirty="0"/>
              <a:t> </a:t>
            </a:r>
            <a:r>
              <a:rPr lang="en-GB" dirty="0" err="1"/>
              <a:t>attribuire</a:t>
            </a:r>
            <a:r>
              <a:rPr lang="en-GB" dirty="0"/>
              <a:t> </a:t>
            </a:r>
            <a:r>
              <a:rPr lang="en-GB" dirty="0" err="1"/>
              <a:t>gli</a:t>
            </a:r>
            <a:r>
              <a:rPr lang="en-GB" dirty="0"/>
              <a:t> </a:t>
            </a:r>
            <a:r>
              <a:rPr lang="en-GB" dirty="0" err="1"/>
              <a:t>effetti</a:t>
            </a:r>
            <a:r>
              <a:rPr lang="en-GB" dirty="0"/>
              <a:t> </a:t>
            </a:r>
            <a:r>
              <a:rPr lang="en-GB" dirty="0" err="1"/>
              <a:t>all’intervento</a:t>
            </a:r>
            <a:r>
              <a:rPr lang="en-GB" dirty="0"/>
              <a:t> </a:t>
            </a:r>
            <a:r>
              <a:rPr lang="en-GB" dirty="0" err="1"/>
              <a:t>realizzato</a:t>
            </a:r>
            <a:r>
              <a:rPr lang="en-GB" dirty="0"/>
              <a:t> in </a:t>
            </a:r>
            <a:r>
              <a:rPr lang="en-GB" dirty="0" err="1"/>
              <a:t>presenza</a:t>
            </a:r>
            <a:r>
              <a:rPr lang="en-GB" dirty="0"/>
              <a:t> di </a:t>
            </a:r>
            <a:r>
              <a:rPr lang="en-GB" dirty="0" err="1"/>
              <a:t>altri</a:t>
            </a:r>
            <a:r>
              <a:rPr lang="en-GB" dirty="0"/>
              <a:t> (</a:t>
            </a:r>
            <a:r>
              <a:rPr lang="en-GB" dirty="0" err="1"/>
              <a:t>numerosi</a:t>
            </a:r>
            <a:r>
              <a:rPr lang="en-GB" dirty="0"/>
              <a:t> </a:t>
            </a:r>
            <a:r>
              <a:rPr lang="en-GB" dirty="0" err="1"/>
              <a:t>fattori</a:t>
            </a:r>
            <a:r>
              <a:rPr lang="en-GB" dirty="0"/>
              <a:t>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10037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084A7-338A-1BCA-24BE-B0F46EE31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</a:t>
            </a:r>
            <a:r>
              <a:rPr lang="en-CH" b="1" dirty="0"/>
              <a:t>onclusioni</a:t>
            </a:r>
            <a:r>
              <a:rPr lang="en-CH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9C576A-6B66-D68F-50DD-C140AA11C6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</a:t>
            </a:r>
            <a:r>
              <a:rPr lang="en-CH" dirty="0"/>
              <a:t>el 2022, </a:t>
            </a:r>
            <a:r>
              <a:rPr lang="en-CH" b="1" dirty="0">
                <a:solidFill>
                  <a:schemeClr val="accent2"/>
                </a:solidFill>
              </a:rPr>
              <a:t>3.7 miliardi </a:t>
            </a:r>
            <a:r>
              <a:rPr lang="en-CH" dirty="0"/>
              <a:t>del budget svizzero della salute (cioé 4% di 93 miliardi di costi globali) sono </a:t>
            </a:r>
            <a:r>
              <a:rPr lang="en-CH" b="1" dirty="0">
                <a:solidFill>
                  <a:schemeClr val="accent2"/>
                </a:solidFill>
              </a:rPr>
              <a:t>dedicati alla promozione della salute e alla prevenzione </a:t>
            </a:r>
            <a:r>
              <a:rPr lang="en-CH" dirty="0"/>
              <a:t>(primaria, secondaria o terziaria)</a:t>
            </a:r>
          </a:p>
          <a:p>
            <a:r>
              <a:rPr lang="en-CH" dirty="0"/>
              <a:t>La promozione e la prevenzione riguardano delle </a:t>
            </a:r>
            <a:r>
              <a:rPr lang="en-CH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malattie trasmissibili (per esempio influenza, 61% del budget) e non transmissibili (per esempio diabete, 18% del budget)</a:t>
            </a:r>
            <a:r>
              <a:rPr lang="en-CH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 </a:t>
            </a:r>
            <a:r>
              <a:rPr lang="en-CH" dirty="0"/>
              <a:t>21% sono dedicati ad </a:t>
            </a:r>
            <a:r>
              <a:rPr lang="en-GB" dirty="0"/>
              <a:t>a</a:t>
            </a:r>
            <a:r>
              <a:rPr lang="en-CH" dirty="0"/>
              <a:t>ltre campagne (per esempio dono d’organi)</a:t>
            </a:r>
          </a:p>
          <a:p>
            <a:r>
              <a:rPr lang="en-GB" b="1" dirty="0" err="1">
                <a:solidFill>
                  <a:schemeClr val="accent5"/>
                </a:solidFill>
              </a:rPr>
              <a:t>Misurare</a:t>
            </a:r>
            <a:r>
              <a:rPr lang="en-GB" b="1" dirty="0">
                <a:solidFill>
                  <a:schemeClr val="accent5"/>
                </a:solidFill>
              </a:rPr>
              <a:t> </a:t>
            </a:r>
            <a:r>
              <a:rPr lang="en-GB" b="1" dirty="0" err="1">
                <a:solidFill>
                  <a:schemeClr val="accent5"/>
                </a:solidFill>
              </a:rPr>
              <a:t>l’efficacità</a:t>
            </a:r>
            <a:r>
              <a:rPr lang="en-GB" b="1" dirty="0">
                <a:solidFill>
                  <a:schemeClr val="accent5"/>
                </a:solidFill>
              </a:rPr>
              <a:t> </a:t>
            </a:r>
            <a:r>
              <a:rPr lang="en-GB" b="1" dirty="0" err="1">
                <a:solidFill>
                  <a:schemeClr val="accent5"/>
                </a:solidFill>
              </a:rPr>
              <a:t>della</a:t>
            </a:r>
            <a:r>
              <a:rPr lang="en-GB" b="1" dirty="0">
                <a:solidFill>
                  <a:schemeClr val="accent5"/>
                </a:solidFill>
              </a:rPr>
              <a:t> </a:t>
            </a:r>
            <a:r>
              <a:rPr lang="en-GB" b="1" dirty="0" err="1">
                <a:solidFill>
                  <a:schemeClr val="accent5"/>
                </a:solidFill>
              </a:rPr>
              <a:t>promozione</a:t>
            </a:r>
            <a:r>
              <a:rPr lang="en-GB" b="1" dirty="0">
                <a:solidFill>
                  <a:schemeClr val="accent5"/>
                </a:solidFill>
              </a:rPr>
              <a:t> e </a:t>
            </a:r>
            <a:r>
              <a:rPr lang="en-GB" b="1" dirty="0" err="1">
                <a:solidFill>
                  <a:schemeClr val="accent5"/>
                </a:solidFill>
              </a:rPr>
              <a:t>delle</a:t>
            </a:r>
            <a:r>
              <a:rPr lang="en-GB" b="1" dirty="0">
                <a:solidFill>
                  <a:schemeClr val="accent5"/>
                </a:solidFill>
              </a:rPr>
              <a:t> </a:t>
            </a:r>
            <a:r>
              <a:rPr lang="en-GB" b="1" dirty="0" err="1">
                <a:solidFill>
                  <a:schemeClr val="accent5"/>
                </a:solidFill>
              </a:rPr>
              <a:t>prevenzione</a:t>
            </a:r>
            <a:r>
              <a:rPr lang="en-CH" b="1" dirty="0">
                <a:solidFill>
                  <a:schemeClr val="accent5"/>
                </a:solidFill>
              </a:rPr>
              <a:t> é altrettanto difficile che misurare l’efficacità delle cure</a:t>
            </a:r>
            <a:r>
              <a:rPr lang="en-CH" dirty="0"/>
              <a:t>. </a:t>
            </a:r>
            <a:r>
              <a:rPr lang="en-GB" dirty="0"/>
              <a:t>I</a:t>
            </a:r>
            <a:r>
              <a:rPr lang="en-CH" dirty="0"/>
              <a:t>nfatti molti fattori possono influenzare il risultato di un intervento.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83269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3B93D2C0B4B44894B57C95EDB7C175" ma:contentTypeVersion="16" ma:contentTypeDescription="Create a new document." ma:contentTypeScope="" ma:versionID="57411c2b6b1afd65c4b7a5502c5323c2">
  <xsd:schema xmlns:xsd="http://www.w3.org/2001/XMLSchema" xmlns:xs="http://www.w3.org/2001/XMLSchema" xmlns:p="http://schemas.microsoft.com/office/2006/metadata/properties" xmlns:ns2="1d221033-8f68-4f64-8173-c37f62a0bd87" xmlns:ns3="5b657532-6993-4ad6-8e9f-f0cf9a56806d" targetNamespace="http://schemas.microsoft.com/office/2006/metadata/properties" ma:root="true" ma:fieldsID="93f4893c9d01da00d00bb6eafdcf2f93" ns2:_="" ns3:_="">
    <xsd:import namespace="1d221033-8f68-4f64-8173-c37f62a0bd87"/>
    <xsd:import namespace="5b657532-6993-4ad6-8e9f-f0cf9a56806d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21033-8f68-4f64-8173-c37f62a0bd87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7c938953-97e4-410d-a323-cf9a87d86f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657532-6993-4ad6-8e9f-f0cf9a56806d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ba18b1ed-479c-4035-b9d2-e897564a5122}" ma:internalName="TaxCatchAll" ma:showField="CatchAllData" ma:web="5b657532-6993-4ad6-8e9f-f0cf9a5680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d221033-8f68-4f64-8173-c37f62a0bd87">
      <Terms xmlns="http://schemas.microsoft.com/office/infopath/2007/PartnerControls"/>
    </lcf76f155ced4ddcb4097134ff3c332f>
    <TaxCatchAll xmlns="5b657532-6993-4ad6-8e9f-f0cf9a56806d" xsi:nil="true"/>
  </documentManagement>
</p:properties>
</file>

<file path=customXml/itemProps1.xml><?xml version="1.0" encoding="utf-8"?>
<ds:datastoreItem xmlns:ds="http://schemas.openxmlformats.org/officeDocument/2006/customXml" ds:itemID="{6B9EF859-8F40-4A60-8246-86450BAD8468}"/>
</file>

<file path=customXml/itemProps2.xml><?xml version="1.0" encoding="utf-8"?>
<ds:datastoreItem xmlns:ds="http://schemas.openxmlformats.org/officeDocument/2006/customXml" ds:itemID="{9157F8A3-810B-4365-BD31-395B44AE80A6}"/>
</file>

<file path=customXml/itemProps3.xml><?xml version="1.0" encoding="utf-8"?>
<ds:datastoreItem xmlns:ds="http://schemas.openxmlformats.org/officeDocument/2006/customXml" ds:itemID="{F4D287A1-8F09-4DAF-AEF6-C8B5B8974DE8}"/>
</file>

<file path=docProps/app.xml><?xml version="1.0" encoding="utf-8"?>
<Properties xmlns="http://schemas.openxmlformats.org/officeDocument/2006/extended-properties" xmlns:vt="http://schemas.openxmlformats.org/officeDocument/2006/docPropsVTypes">
  <TotalTime>1508</TotalTime>
  <Words>1247</Words>
  <Application>Microsoft Macintosh PowerPoint</Application>
  <PresentationFormat>Widescreen</PresentationFormat>
  <Paragraphs>56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Office Theme</vt:lpstr>
      <vt:lpstr>Prevenzione e promozione della salute</vt:lpstr>
      <vt:lpstr>Costi globali della salute</vt:lpstr>
      <vt:lpstr>Finanziamento di questi costi</vt:lpstr>
      <vt:lpstr>Definizioni </vt:lpstr>
      <vt:lpstr>Competenze rispettive in Svizzera </vt:lpstr>
      <vt:lpstr>Costo e finanziamento della promo / prevenzione</vt:lpstr>
      <vt:lpstr>Dove va il denaro investito</vt:lpstr>
      <vt:lpstr>Efficacità </vt:lpstr>
      <vt:lpstr>Conclusioni </vt:lpstr>
      <vt:lpstr>Documenti utili</vt:lpstr>
      <vt:lpstr>La diffusione del cambiamento</vt:lpstr>
      <vt:lpstr>PowerPoint Presentation</vt:lpstr>
      <vt:lpstr>Prevenzione quaternaria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Bosisio Francesca</dc:creator>
  <cp:lastModifiedBy>Bosisio Francesca</cp:lastModifiedBy>
  <cp:revision>25</cp:revision>
  <dcterms:created xsi:type="dcterms:W3CDTF">2025-01-06T07:06:27Z</dcterms:created>
  <dcterms:modified xsi:type="dcterms:W3CDTF">2025-01-07T19:28:51Z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0x010100A83B93D2C0B4B44894B57C95EDB7C175</vt:lpwstr>
  </property>
</Properties>
</file>