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9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4" r:id="rId4"/>
    <p:sldId id="263" r:id="rId5"/>
    <p:sldId id="265" r:id="rId6"/>
    <p:sldId id="267" r:id="rId7"/>
    <p:sldId id="268" r:id="rId8"/>
    <p:sldId id="269" r:id="rId9"/>
    <p:sldId id="266" r:id="rId10"/>
    <p:sldId id="289" r:id="rId11"/>
    <p:sldId id="279" r:id="rId12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0793" autoAdjust="0"/>
  </p:normalViewPr>
  <p:slideViewPr>
    <p:cSldViewPr snapToGrid="0" snapToObjects="1">
      <p:cViewPr>
        <p:scale>
          <a:sx n="50" d="100"/>
          <a:sy n="50" d="100"/>
        </p:scale>
        <p:origin x="2910" y="6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5F7A1D-4DB0-5A40-8EF1-618E85D8F5A7}" type="datetimeFigureOut">
              <a:rPr lang="de-DE" smtClean="0"/>
              <a:t>06.01.2025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F389DB-66D2-BD4D-80D5-A94979CD291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1110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>
              <a:buSzPts val="1000"/>
              <a:buFont typeface="Symbol" panose="05050102010706020507" pitchFamily="18" charset="2"/>
              <a:buAutoNum type="arabicPeriod"/>
              <a:tabLst>
                <a:tab pos="457200" algn="l"/>
              </a:tabLst>
            </a:pPr>
            <a:endParaRPr lang="de-CH" sz="1800" dirty="0">
              <a:solidFill>
                <a:srgbClr val="00000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F389DB-66D2-BD4D-80D5-A94979CD291F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676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FAC476-6C8A-C408-39CD-E4040D68AC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79258A26-5EBE-0BA2-D304-DA5B4B4257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D592B2D0-2B0E-F5C0-BDA5-1CA62EF5F7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A87FB4E-8608-3B44-C2B4-BBE629B89D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F389DB-66D2-BD4D-80D5-A94979CD291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10914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b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F389DB-66D2-BD4D-80D5-A94979CD291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80645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663714-2DD2-813E-B673-A5FA3C9CB3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06576BEC-0FF7-8244-6645-34295CE20D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7EA11CEA-E843-0CA1-6BF7-C6F0AAAD45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08A6A4F-4411-BCB0-82D7-37C537A763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F389DB-66D2-BD4D-80D5-A94979CD291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62918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73FF2C-BF70-2B11-F40E-AA7D10AA23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666900D-39AD-C259-F892-4EEA9BECC2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07671310-032F-6125-7118-94CBDC4090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F3381FF-1AB5-ADD4-0F68-9572B6797C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F389DB-66D2-BD4D-80D5-A94979CD291F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97243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4B4FDB-4E43-473C-BDA4-800A4C459B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5E39FEB5-0EE3-7630-59DC-754F45D5EA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0D7CF052-385E-948F-975D-C388D76DF2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800" b="0" i="0" u="none" strike="noStrike" baseline="0" dirty="0">
              <a:solidFill>
                <a:srgbClr val="000000"/>
              </a:solidFill>
              <a:latin typeface="Aptos" panose="020B0004020202020204" pitchFamily="34" charset="0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C92F960-DB18-FFA9-22AF-D431E91AFC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F389DB-66D2-BD4D-80D5-A94979CD291F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12339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87AF1D-9289-8F9E-9BD7-0F1F8AB90D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04845B40-0D6A-69CE-3441-3F8C5954EC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01F74FF5-F0CC-741B-AC96-B2BE677797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sz="1800" b="0" i="0" u="none" strike="noStrike" baseline="0" dirty="0">
              <a:solidFill>
                <a:srgbClr val="000000"/>
              </a:solidFill>
              <a:latin typeface="Aptos" panose="020B0004020202020204" pitchFamily="34" charset="0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122EC17-8FF1-7417-88F2-509A9FF94D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F389DB-66D2-BD4D-80D5-A94979CD291F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82406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8D3B67-1859-84CB-650B-1CBCF1D95E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24DA8CF4-1BE8-EB26-5374-7F798B2B77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BBEA2A69-D7C0-A4E0-84F3-749CE83E97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F34B656-15E5-6C02-E1AD-DED24BCD5B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F389DB-66D2-BD4D-80D5-A94979CD291F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94679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F389DB-66D2-BD4D-80D5-A94979CD291F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9968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rafik 22">
            <a:extLst>
              <a:ext uri="{FF2B5EF4-FFF2-40B4-BE49-F238E27FC236}">
                <a16:creationId xmlns:a16="http://schemas.microsoft.com/office/drawing/2014/main" id="{10DE9525-38B9-4C46-96E8-B731AEB464A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761" y="7994"/>
            <a:ext cx="12192000" cy="6858000"/>
          </a:xfrm>
          <a:prstGeom prst="rect">
            <a:avLst/>
          </a:prstGeom>
        </p:spPr>
      </p:pic>
      <p:sp useBgFill="1">
        <p:nvSpPr>
          <p:cNvPr id="21" name="Rechteck 20">
            <a:extLst>
              <a:ext uri="{FF2B5EF4-FFF2-40B4-BE49-F238E27FC236}">
                <a16:creationId xmlns:a16="http://schemas.microsoft.com/office/drawing/2014/main" id="{FB3C8B38-E97A-CB4F-A162-84D8E7E8DF67}"/>
              </a:ext>
            </a:extLst>
          </p:cNvPr>
          <p:cNvSpPr/>
          <p:nvPr userDrawn="1"/>
        </p:nvSpPr>
        <p:spPr>
          <a:xfrm>
            <a:off x="10100733" y="203200"/>
            <a:ext cx="1752600" cy="304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7798059-76ED-4B46-8137-9139ACB2ED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30606" y="2353899"/>
            <a:ext cx="9425214" cy="864292"/>
          </a:xfrm>
        </p:spPr>
        <p:txBody>
          <a:bodyPr anchor="t" anchorCtr="0">
            <a:normAutofit/>
          </a:bodyPr>
          <a:lstStyle>
            <a:lvl1pPr algn="l">
              <a:defRPr sz="200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B49D1A7-6B2C-C84A-998C-A555BF1EA4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30606" y="3238602"/>
            <a:ext cx="9425214" cy="1449145"/>
          </a:xfrm>
        </p:spPr>
        <p:txBody>
          <a:bodyPr lIns="0" tIns="0" rIns="0" bIns="0" anchor="t" anchorCtr="0"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8BBA216-D935-6C46-AA01-1C62FE570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552239"/>
            <a:ext cx="4038600" cy="236311"/>
          </a:xfrm>
        </p:spPr>
        <p:txBody>
          <a:bodyPr/>
          <a:lstStyle/>
          <a:p>
            <a:r>
              <a:rPr lang="de-DE"/>
              <a:t>Input Bevölkerungsrat 2025 Anina Hanimann</a:t>
            </a:r>
            <a:endParaRPr lang="de-DE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BF04841E-8CD2-4749-9104-E02CF5D1236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47420" y="304933"/>
            <a:ext cx="1508400" cy="115885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614B09FA-8C24-0B4E-9402-76EC2492CE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1666" t="28643" r="1" b="24386"/>
          <a:stretch/>
        </p:blipFill>
        <p:spPr>
          <a:xfrm>
            <a:off x="9417049" y="6566400"/>
            <a:ext cx="2435225" cy="11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045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B9064D-FDC6-8A44-8A6A-7C264C481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2C4CE24-C519-E84D-B6D6-D7B4990924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2D282A9-47AB-7D46-85D6-6B31CDC7F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Input Bevölkerungsrat 2025 Anina Hanimann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23A0949-A62F-C34C-80A0-D574E1BBE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FFCC-E7C8-8546-9BDB-D93706DF88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78861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3B2119-65AF-214A-8194-DA542E855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0127AB8-E3DA-1648-8D89-6FD5717E00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14400" y="1380900"/>
            <a:ext cx="5289630" cy="4796063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468B1F4-F5A9-CB44-9C51-63E27B9FA8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01442" y="1380900"/>
            <a:ext cx="5334000" cy="4796063"/>
          </a:xfrm>
        </p:spPr>
        <p:txBody>
          <a:bodyPr lIns="0" tIns="0" rIns="0" bIns="0"/>
          <a:lstStyle/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57835EB-F55B-1B4A-99A9-7CF810BA0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Input Bevölkerungsrat 2025 Anina Hanimann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699BE76-E0C9-1C4A-9F34-6422A8B6C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FFCC-E7C8-8546-9BDB-D93706DF88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4917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B3AC3C-5615-2043-8642-A24E17E88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2AFEA9B-D829-924A-89E4-9B73E8FFD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Input Bevölkerungsrat 2025 Anina Hanimann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AE25B46-2E8B-4145-887C-E55C94486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FFCC-E7C8-8546-9BDB-D93706DF88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7094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E9F09F2-ADA4-B94F-B7B5-CE2E87525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Input Bevölkerungsrat 2025 Anina Hanimann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A863C87-576A-FF46-94C4-9E09F424B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FFCC-E7C8-8546-9BDB-D93706DF883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2702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0BDFFC2-8DA7-E54E-B18C-FFE2660CF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593726"/>
            <a:ext cx="10841420" cy="787174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12D0508-4189-E14B-80CA-E70D746512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4400" y="1380900"/>
            <a:ext cx="10841420" cy="47960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1"/>
            <a:r>
              <a:rPr lang="de-DE" dirty="0"/>
              <a:t>Erste Ebene</a:t>
            </a:r>
          </a:p>
          <a:p>
            <a:pPr lvl="2"/>
            <a:r>
              <a:rPr lang="de-DE" dirty="0"/>
              <a:t>Zweite Ebene</a:t>
            </a:r>
          </a:p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DC45DDA-4D51-224E-B213-AC9012C590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400" y="6552239"/>
            <a:ext cx="4114800" cy="23631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Input Bevölkerungsrat 2025 Anina Hanimann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6D470EC-0993-3A41-9B08-5CF17D7D9B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801832" y="6552239"/>
            <a:ext cx="2953987" cy="23631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7FFCC-E7C8-8546-9BDB-D93706DF883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28E79CB-96B7-F94C-9F56-A9E6A95CF49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0891819" y="354440"/>
            <a:ext cx="864000" cy="66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831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000" b="1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198438" indent="-1984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396875" indent="-1920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3A64BA-2FC6-F04D-B3D4-1829A082E3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Bevölkerungsrat 2025: Input zu «Gesundheitsförderung und Prävention in der Schweizer Gesundheitspolitik»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2A15606-48C9-B64C-A16C-D8696A46E99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Dr. Anina Hanimann, Fachbereichsleiterin GF+P </a:t>
            </a:r>
          </a:p>
          <a:p>
            <a:r>
              <a:rPr lang="de-DE" dirty="0"/>
              <a:t>Interface Politikstudien Forschung Beratung AG</a:t>
            </a:r>
          </a:p>
        </p:txBody>
      </p:sp>
    </p:spTree>
    <p:extLst>
      <p:ext uri="{BB962C8B-B14F-4D97-AF65-F5344CB8AC3E}">
        <p14:creationId xmlns:p14="http://schemas.microsoft.com/office/powerpoint/2010/main" val="12877344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extLst>
              <a:ext uri="{FF2B5EF4-FFF2-40B4-BE49-F238E27FC236}">
                <a16:creationId xmlns:a16="http://schemas.microsoft.com/office/drawing/2014/main" id="{55ACFCEC-C3C0-4DBE-B67F-10D5E0270B2B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031674" y="1624"/>
            <a:ext cx="9160326" cy="687024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Fragen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Input Bevölkerungsrat 2025 Anina Hanimann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FFCC-E7C8-8546-9BDB-D93706DF8834}" type="slidenum">
              <a:rPr lang="de-DE" smtClean="0"/>
              <a:t>10</a:t>
            </a:fld>
            <a:endParaRPr lang="de-DE"/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914400" y="1380899"/>
            <a:ext cx="10993820" cy="47960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-1800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Symbol" pitchFamily="2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>
              <a:buFont typeface="Symbol" pitchFamily="2" charset="2"/>
              <a:buNone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41153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Danke für Ihre Aufmerksamkeit! 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794259" y="3108342"/>
            <a:ext cx="47655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Dr. Anina Hanimann</a:t>
            </a:r>
          </a:p>
          <a:p>
            <a:r>
              <a:rPr lang="de-CH" dirty="0"/>
              <a:t>hanimann@interface-pol.ch </a:t>
            </a:r>
          </a:p>
          <a:p>
            <a:r>
              <a:rPr lang="de-CH" dirty="0"/>
              <a:t>021 310 17 91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8801832" y="6253659"/>
            <a:ext cx="2953987" cy="236311"/>
          </a:xfrm>
        </p:spPr>
        <p:txBody>
          <a:bodyPr/>
          <a:lstStyle/>
          <a:p>
            <a:fld id="{1B57FFCC-E7C8-8546-9BDB-D93706DF8834}" type="slidenum">
              <a:rPr lang="de-DE" smtClean="0"/>
              <a:t>11</a:t>
            </a:fld>
            <a:endParaRPr lang="de-DE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F58D3612-84B8-2E73-B4A6-6B0D2B193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Input Bevölkerungsrat 2025 Anina Hanimann</a:t>
            </a:r>
          </a:p>
        </p:txBody>
      </p:sp>
    </p:spTree>
    <p:extLst>
      <p:ext uri="{BB962C8B-B14F-4D97-AF65-F5344CB8AC3E}">
        <p14:creationId xmlns:p14="http://schemas.microsoft.com/office/powerpoint/2010/main" val="520220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914400" y="6552239"/>
            <a:ext cx="6700058" cy="236311"/>
          </a:xfrm>
        </p:spPr>
        <p:txBody>
          <a:bodyPr/>
          <a:lstStyle/>
          <a:p>
            <a:r>
              <a:rPr lang="de-DE" dirty="0"/>
              <a:t>Input Bevölkerungsrat 2025 Anina Hanimann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FFCC-E7C8-8546-9BDB-D93706DF8834}" type="slidenum">
              <a:rPr lang="de-DE" smtClean="0"/>
              <a:t>2</a:t>
            </a:fld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5A97E150-93A7-944F-5A11-BE06C1BEA80D}"/>
              </a:ext>
            </a:extLst>
          </p:cNvPr>
          <p:cNvSpPr txBox="1"/>
          <p:nvPr/>
        </p:nvSpPr>
        <p:spPr>
          <a:xfrm>
            <a:off x="802105" y="6015148"/>
            <a:ext cx="6096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000" dirty="0"/>
              <a:t>Bildnachweis: </a:t>
            </a:r>
            <a:r>
              <a:rPr lang="de-CH" sz="1000" dirty="0" err="1"/>
              <a:t>Pixabay</a:t>
            </a:r>
            <a:endParaRPr lang="de-CH" sz="1000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D5A6FDA0-E8BE-9091-0500-106EBD93DE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016" y="2574442"/>
            <a:ext cx="2218058" cy="1812569"/>
          </a:xfrm>
          <a:prstGeom prst="rect">
            <a:avLst/>
          </a:prstGeom>
        </p:spPr>
      </p:pic>
      <p:pic>
        <p:nvPicPr>
          <p:cNvPr id="14" name="Grafik 13" descr="Ein Bild, das Essen, Süßigkeiten, Nachspeise, Süße enthält.&#10;&#10;Automatisch generierte Beschreibung">
            <a:extLst>
              <a:ext uri="{FF2B5EF4-FFF2-40B4-BE49-F238E27FC236}">
                <a16:creationId xmlns:a16="http://schemas.microsoft.com/office/drawing/2014/main" id="{99671463-527E-B835-D823-7E9565AC9F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6674" y="2688912"/>
            <a:ext cx="2789326" cy="1791270"/>
          </a:xfrm>
          <a:prstGeom prst="rect">
            <a:avLst/>
          </a:prstGeom>
        </p:spPr>
      </p:pic>
      <p:pic>
        <p:nvPicPr>
          <p:cNvPr id="19" name="Grafik 18" descr="Ein Bild, das Kreis, Waffe enthält.&#10;&#10;Automatisch generierte Beschreibung">
            <a:extLst>
              <a:ext uri="{FF2B5EF4-FFF2-40B4-BE49-F238E27FC236}">
                <a16:creationId xmlns:a16="http://schemas.microsoft.com/office/drawing/2014/main" id="{2EF58731-9611-6F3E-39F9-168979DB00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1825" y="2625446"/>
            <a:ext cx="1936687" cy="1877679"/>
          </a:xfrm>
          <a:prstGeom prst="rect">
            <a:avLst/>
          </a:prstGeom>
        </p:spPr>
      </p:pic>
      <p:pic>
        <p:nvPicPr>
          <p:cNvPr id="21" name="Grafik 20" descr="Ein Bild, das Design, Schlagring, Darstellung enthält.&#10;&#10;Automatisch generierte Beschreibung mit mittlerer Zuverlässigkeit">
            <a:extLst>
              <a:ext uri="{FF2B5EF4-FFF2-40B4-BE49-F238E27FC236}">
                <a16:creationId xmlns:a16="http://schemas.microsoft.com/office/drawing/2014/main" id="{6E1EAD1E-5272-2E80-560D-9242A29A70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00756" y="2574442"/>
            <a:ext cx="1777698" cy="1905740"/>
          </a:xfrm>
          <a:prstGeom prst="rect">
            <a:avLst/>
          </a:prstGeom>
        </p:spPr>
      </p:pic>
      <p:sp>
        <p:nvSpPr>
          <p:cNvPr id="22" name="Titel 6">
            <a:extLst>
              <a:ext uri="{FF2B5EF4-FFF2-40B4-BE49-F238E27FC236}">
                <a16:creationId xmlns:a16="http://schemas.microsoft.com/office/drawing/2014/main" id="{4A8A7882-61BD-0915-D32D-FFCFE6084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7016" y="626198"/>
            <a:ext cx="10841420" cy="787174"/>
          </a:xfrm>
        </p:spPr>
        <p:txBody>
          <a:bodyPr/>
          <a:lstStyle/>
          <a:p>
            <a:r>
              <a:rPr lang="de-DE" dirty="0"/>
              <a:t>Worum geht‘s? 4 Fragen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20531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7463BB-2A02-FA22-E605-F2B2BDA6BE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810496C5-59EF-D7B5-2101-E30C58A16B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30442" y="1749866"/>
            <a:ext cx="4507620" cy="3087508"/>
          </a:xfr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B324EF0-B1B0-435D-EEC3-5015C4B7C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552239"/>
            <a:ext cx="6700058" cy="236311"/>
          </a:xfrm>
        </p:spPr>
        <p:txBody>
          <a:bodyPr/>
          <a:lstStyle/>
          <a:p>
            <a:r>
              <a:rPr lang="de-DE"/>
              <a:t>Input Bevölkerungsrat 2025 Anina Hanimann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F7ED793-A68D-07DD-53B8-DE6C7DD7B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FFCC-E7C8-8546-9BDB-D93706DF8834}" type="slidenum">
              <a:rPr lang="de-DE" smtClean="0"/>
              <a:t>3</a:t>
            </a:fld>
            <a:endParaRPr lang="de-DE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469056AE-004C-DF1C-D2FB-A715B8858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Frage 1: Was meinen wir mit «Gesundheitsförderung und Prävention»?</a:t>
            </a:r>
            <a:endParaRPr lang="de-CH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ADCA6A21-D14B-182E-F9EF-DC86410B6D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92545" y="5577425"/>
            <a:ext cx="963273" cy="787175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3592A748-87BE-89D6-6D7B-173E022DCE84}"/>
              </a:ext>
            </a:extLst>
          </p:cNvPr>
          <p:cNvSpPr txBox="1"/>
          <p:nvPr/>
        </p:nvSpPr>
        <p:spPr>
          <a:xfrm>
            <a:off x="802105" y="6174927"/>
            <a:ext cx="6096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000" dirty="0"/>
              <a:t>Bildnachweis: pedibus.ch sowie impfengegengrippe.ch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9B2B799C-FEC3-D738-7E40-E00A9BAC3CBA}"/>
              </a:ext>
            </a:extLst>
          </p:cNvPr>
          <p:cNvSpPr txBox="1">
            <a:spLocks/>
          </p:cNvSpPr>
          <p:nvPr/>
        </p:nvSpPr>
        <p:spPr>
          <a:xfrm>
            <a:off x="930442" y="4837374"/>
            <a:ext cx="4507620" cy="47441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438" indent="-1984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96875" indent="-1920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CH" dirty="0"/>
              <a:t>Gesundheitsförderung</a:t>
            </a:r>
          </a:p>
          <a:p>
            <a:pPr marL="0" lvl="1" indent="0" algn="ctr">
              <a:buFont typeface="Arial" panose="020B0604020202020204" pitchFamily="34" charset="0"/>
              <a:buNone/>
            </a:pPr>
            <a:endParaRPr lang="de-CH" dirty="0">
              <a:solidFill>
                <a:schemeClr val="accent6"/>
              </a:solidFill>
            </a:endParaRPr>
          </a:p>
          <a:p>
            <a:pPr algn="ctr"/>
            <a:endParaRPr lang="de-CH" dirty="0"/>
          </a:p>
        </p:txBody>
      </p:sp>
      <p:pic>
        <p:nvPicPr>
          <p:cNvPr id="12" name="Grafik 11" descr="Ein Bild, das Text, Screenshot, Schrift, Grafikdesign enthält.&#10;&#10;Automatisch generierte Beschreibung">
            <a:extLst>
              <a:ext uri="{FF2B5EF4-FFF2-40B4-BE49-F238E27FC236}">
                <a16:creationId xmlns:a16="http://schemas.microsoft.com/office/drawing/2014/main" id="{89F0E3B5-1F59-2A9E-8606-096815DA8DB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76803"/>
          <a:stretch/>
        </p:blipFill>
        <p:spPr>
          <a:xfrm>
            <a:off x="7324838" y="1835366"/>
            <a:ext cx="3327120" cy="2988108"/>
          </a:xfrm>
          <a:prstGeom prst="rect">
            <a:avLst/>
          </a:prstGeom>
        </p:spPr>
      </p:pic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F84C2DA9-2E08-A000-32E2-B814DBA69A3F}"/>
              </a:ext>
            </a:extLst>
          </p:cNvPr>
          <p:cNvSpPr txBox="1">
            <a:spLocks/>
          </p:cNvSpPr>
          <p:nvPr/>
        </p:nvSpPr>
        <p:spPr>
          <a:xfrm>
            <a:off x="6548021" y="4808671"/>
            <a:ext cx="4507620" cy="47441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438" indent="-1984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96875" indent="-1920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CH" dirty="0"/>
              <a:t>Prävention</a:t>
            </a:r>
          </a:p>
          <a:p>
            <a:pPr marL="0" lvl="1" indent="0" algn="ctr">
              <a:buFont typeface="Arial" panose="020B0604020202020204" pitchFamily="34" charset="0"/>
              <a:buNone/>
            </a:pPr>
            <a:endParaRPr lang="de-CH" dirty="0">
              <a:solidFill>
                <a:schemeClr val="accent6"/>
              </a:solidFill>
            </a:endParaRPr>
          </a:p>
          <a:p>
            <a:pPr algn="ctr"/>
            <a:endParaRPr lang="de-CH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42C5BF73-E81A-114F-1005-E269C07AB7B1}"/>
              </a:ext>
            </a:extLst>
          </p:cNvPr>
          <p:cNvSpPr txBox="1"/>
          <p:nvPr/>
        </p:nvSpPr>
        <p:spPr>
          <a:xfrm>
            <a:off x="4655052" y="5558272"/>
            <a:ext cx="3785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ABER: </a:t>
            </a:r>
            <a:r>
              <a:rPr lang="de-DE" dirty="0"/>
              <a:t>Es </a:t>
            </a:r>
            <a:r>
              <a:rPr lang="de-DE" dirty="0" err="1"/>
              <a:t>chunnt</a:t>
            </a:r>
            <a:r>
              <a:rPr lang="de-DE" dirty="0"/>
              <a:t> </a:t>
            </a:r>
            <a:r>
              <a:rPr lang="de-DE" dirty="0" err="1"/>
              <a:t>druf</a:t>
            </a:r>
            <a:r>
              <a:rPr lang="de-DE" dirty="0"/>
              <a:t> </a:t>
            </a:r>
            <a:r>
              <a:rPr lang="de-DE" dirty="0" err="1"/>
              <a:t>aa</a:t>
            </a:r>
            <a:r>
              <a:rPr lang="de-DE" dirty="0"/>
              <a:t>…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1085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02A343-6E31-1239-051D-F51BA223E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1845106-78CA-8DE9-F806-A9B4095582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6075" y="3299230"/>
            <a:ext cx="4648200" cy="2733560"/>
          </a:xfrm>
        </p:spPr>
        <p:txBody>
          <a:bodyPr>
            <a:noAutofit/>
          </a:bodyPr>
          <a:lstStyle/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300" dirty="0"/>
              <a:t>Kranken- und Unfallversicherung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300" dirty="0"/>
              <a:t>Umgang mit Lebensmitteln/Produkten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300" dirty="0"/>
              <a:t>Bekämpfung übertragbarer Krankheiten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300" dirty="0"/>
              <a:t>Strahlenschutz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300" dirty="0"/>
              <a:t>Sportförderung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300" dirty="0"/>
              <a:t>Alkoholgesetzgebung 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300" dirty="0"/>
              <a:t>Verbrauchssteuern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300" dirty="0"/>
              <a:t>Arbeitnehmerschutz</a:t>
            </a:r>
            <a:endParaRPr lang="de-CH" sz="13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A8C0B30-CFE6-0ED0-4DA8-EF54562CC9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552239"/>
            <a:ext cx="6700058" cy="236311"/>
          </a:xfrm>
        </p:spPr>
        <p:txBody>
          <a:bodyPr/>
          <a:lstStyle/>
          <a:p>
            <a:r>
              <a:rPr lang="de-DE"/>
              <a:t>Input Bevölkerungsrat 2025 Anina Hanimann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F505E57-7FBA-FAB8-EB42-92832BC60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FFCC-E7C8-8546-9BDB-D93706DF8834}" type="slidenum">
              <a:rPr lang="de-DE" smtClean="0"/>
              <a:t>4</a:t>
            </a:fld>
            <a:endParaRPr lang="de-DE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494556BD-8E3D-0AD9-A425-11138F093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Frage 2: Woher kommt das Geld für GF+P und was wird mit diesem Geld gemacht?</a:t>
            </a:r>
            <a:br>
              <a:rPr lang="de-DE" dirty="0"/>
            </a:br>
            <a:endParaRPr lang="de-CH" dirty="0"/>
          </a:p>
        </p:txBody>
      </p:sp>
      <p:pic>
        <p:nvPicPr>
          <p:cNvPr id="9" name="Grafik 8" descr="Ein Bild, das Essen, Süßigkeiten, Nachspeise, Süße enthält.&#10;&#10;Automatisch generierte Beschreibung">
            <a:extLst>
              <a:ext uri="{FF2B5EF4-FFF2-40B4-BE49-F238E27FC236}">
                <a16:creationId xmlns:a16="http://schemas.microsoft.com/office/drawing/2014/main" id="{2AD545FF-2139-717F-CCFB-3631AA2B99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59453" y="5404343"/>
            <a:ext cx="1507958" cy="968392"/>
          </a:xfrm>
          <a:prstGeom prst="rect">
            <a:avLst/>
          </a:prstGeom>
        </p:spPr>
      </p:pic>
      <p:pic>
        <p:nvPicPr>
          <p:cNvPr id="11" name="Grafik 10" descr="Ein Bild, das Karte enthält.&#10;&#10;Automatisch generierte Beschreibung">
            <a:extLst>
              <a:ext uri="{FF2B5EF4-FFF2-40B4-BE49-F238E27FC236}">
                <a16:creationId xmlns:a16="http://schemas.microsoft.com/office/drawing/2014/main" id="{9D12BCD0-B47A-0580-0BB6-7AECA889EF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9311" y="1618025"/>
            <a:ext cx="2458453" cy="1615660"/>
          </a:xfrm>
          <a:prstGeom prst="rect">
            <a:avLst/>
          </a:prstGeom>
        </p:spPr>
      </p:pic>
      <p:pic>
        <p:nvPicPr>
          <p:cNvPr id="13" name="Grafik 12" descr="Ein Bild, das Karte, Atlas, Text enthält.&#10;&#10;Automatisch generierte Beschreibung">
            <a:extLst>
              <a:ext uri="{FF2B5EF4-FFF2-40B4-BE49-F238E27FC236}">
                <a16:creationId xmlns:a16="http://schemas.microsoft.com/office/drawing/2014/main" id="{9F83FE1A-BAFC-4F79-A5B8-866960D98D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0485" y="1627254"/>
            <a:ext cx="2459580" cy="1616400"/>
          </a:xfrm>
          <a:prstGeom prst="rect">
            <a:avLst/>
          </a:prstGeom>
        </p:spPr>
      </p:pic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3BDA3D65-58BE-FEE6-6AC1-96598757052C}"/>
              </a:ext>
            </a:extLst>
          </p:cNvPr>
          <p:cNvSpPr txBox="1">
            <a:spLocks/>
          </p:cNvSpPr>
          <p:nvPr/>
        </p:nvSpPr>
        <p:spPr>
          <a:xfrm>
            <a:off x="4490112" y="3261863"/>
            <a:ext cx="2879953" cy="27335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438" indent="-1984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96875" indent="-1920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Symbol" panose="05050102010706020507" pitchFamily="18" charset="2"/>
              <a:buChar char="-"/>
            </a:pPr>
            <a:r>
              <a:rPr lang="de-CH" sz="1200" baseline="0" dirty="0"/>
              <a:t>Gesundheitsförderung und Prävention</a:t>
            </a:r>
          </a:p>
        </p:txBody>
      </p:sp>
      <p:pic>
        <p:nvPicPr>
          <p:cNvPr id="17" name="Grafik 16" descr="Ein Bild, das Karte, Zeichnung enthält.&#10;&#10;Automatisch generierte Beschreibung">
            <a:extLst>
              <a:ext uri="{FF2B5EF4-FFF2-40B4-BE49-F238E27FC236}">
                <a16:creationId xmlns:a16="http://schemas.microsoft.com/office/drawing/2014/main" id="{A0656EBE-C8CA-AA2C-2B16-D5425C12BF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48935" y="1592740"/>
            <a:ext cx="2459579" cy="1616400"/>
          </a:xfrm>
          <a:prstGeom prst="rect">
            <a:avLst/>
          </a:prstGeom>
        </p:spPr>
      </p:pic>
      <p:sp>
        <p:nvSpPr>
          <p:cNvPr id="18" name="Inhaltsplatzhalter 2">
            <a:extLst>
              <a:ext uri="{FF2B5EF4-FFF2-40B4-BE49-F238E27FC236}">
                <a16:creationId xmlns:a16="http://schemas.microsoft.com/office/drawing/2014/main" id="{C5E3E594-1FCE-3A88-1E4A-F308031A7162}"/>
              </a:ext>
            </a:extLst>
          </p:cNvPr>
          <p:cNvSpPr txBox="1">
            <a:spLocks/>
          </p:cNvSpPr>
          <p:nvPr/>
        </p:nvSpPr>
        <p:spPr>
          <a:xfrm>
            <a:off x="8103924" y="3243654"/>
            <a:ext cx="2879953" cy="27335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438" indent="-1984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96875" indent="-1920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lvl="0" indent="-171450" defTabSz="820857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-"/>
              <a:defRPr/>
            </a:pPr>
            <a:r>
              <a:rPr lang="de-CH" sz="1200" dirty="0">
                <a:solidFill>
                  <a:schemeClr val="dk1"/>
                </a:solidFill>
              </a:rPr>
              <a:t>Implementierung der vom Kanton zugewiesenen Aufgaben (z.B. Kontrolle von Verkaufsverboten [Alkohol, Tabak])</a:t>
            </a:r>
          </a:p>
        </p:txBody>
      </p:sp>
    </p:spTree>
    <p:extLst>
      <p:ext uri="{BB962C8B-B14F-4D97-AF65-F5344CB8AC3E}">
        <p14:creationId xmlns:p14="http://schemas.microsoft.com/office/powerpoint/2010/main" val="2319169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220C94-977D-B4E2-476E-2B86E284CC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2D57A10-BB79-D6A5-4C3A-C3AD32DD5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552239"/>
            <a:ext cx="6700058" cy="236311"/>
          </a:xfrm>
        </p:spPr>
        <p:txBody>
          <a:bodyPr/>
          <a:lstStyle/>
          <a:p>
            <a:r>
              <a:rPr lang="de-DE"/>
              <a:t>Input Bevölkerungsrat 2025 Anina Hanimann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9BC08E5-C6FD-70C0-1F31-5103BA241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FFCC-E7C8-8546-9BDB-D93706DF8834}" type="slidenum">
              <a:rPr lang="de-DE" smtClean="0"/>
              <a:t>5</a:t>
            </a:fld>
            <a:endParaRPr lang="de-DE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C4B6993-CE30-4478-9E3B-2D3F9057B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Frage 2: Woher kommt das Geld für GF+P und was wird mit diesem Geld gemacht?</a:t>
            </a:r>
            <a:br>
              <a:rPr lang="de-DE" dirty="0"/>
            </a:br>
            <a:endParaRPr lang="de-CH" dirty="0"/>
          </a:p>
        </p:txBody>
      </p:sp>
      <p:pic>
        <p:nvPicPr>
          <p:cNvPr id="9" name="Grafik 8" descr="Ein Bild, das Essen, Süßigkeiten, Nachspeise, Süße enthält.&#10;&#10;Automatisch generierte Beschreibung">
            <a:extLst>
              <a:ext uri="{FF2B5EF4-FFF2-40B4-BE49-F238E27FC236}">
                <a16:creationId xmlns:a16="http://schemas.microsoft.com/office/drawing/2014/main" id="{83660B24-2DDF-9B49-3FF0-97CBAF95E9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59453" y="5404343"/>
            <a:ext cx="1507958" cy="968392"/>
          </a:xfrm>
          <a:prstGeom prst="rect">
            <a:avLst/>
          </a:prstGeom>
        </p:spPr>
      </p:pic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0B114DF0-3E93-56C3-7637-880AE3BE34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204" y="3302810"/>
            <a:ext cx="3880225" cy="2733560"/>
          </a:xfrm>
        </p:spPr>
        <p:txBody>
          <a:bodyPr>
            <a:noAutofit/>
          </a:bodyPr>
          <a:lstStyle/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300" dirty="0"/>
              <a:t>Steuern (d.h. Bundeshaushalt)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300" dirty="0"/>
              <a:t>Zwecksteuern (Tabak- und Alkoholsteuer)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300" dirty="0"/>
              <a:t>Prämienabgabe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endParaRPr lang="de-DE" sz="1300" dirty="0"/>
          </a:p>
        </p:txBody>
      </p: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085E96D9-4CE1-E0CE-3997-6B80D882735E}"/>
              </a:ext>
            </a:extLst>
          </p:cNvPr>
          <p:cNvGrpSpPr/>
          <p:nvPr/>
        </p:nvGrpSpPr>
        <p:grpSpPr>
          <a:xfrm>
            <a:off x="914400" y="1616800"/>
            <a:ext cx="2458453" cy="1615660"/>
            <a:chOff x="914400" y="1616800"/>
            <a:chExt cx="2458453" cy="1615660"/>
          </a:xfrm>
        </p:grpSpPr>
        <p:pic>
          <p:nvPicPr>
            <p:cNvPr id="8" name="Grafik 7" descr="Ein Bild, das Karte enthält.&#10;&#10;Automatisch generierte Beschreibung">
              <a:extLst>
                <a:ext uri="{FF2B5EF4-FFF2-40B4-BE49-F238E27FC236}">
                  <a16:creationId xmlns:a16="http://schemas.microsoft.com/office/drawing/2014/main" id="{6222E69B-E4B7-B001-7ED2-0E21FF31ACE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14400" y="1616800"/>
              <a:ext cx="2458453" cy="1615660"/>
            </a:xfrm>
            <a:prstGeom prst="rect">
              <a:avLst/>
            </a:prstGeom>
          </p:spPr>
        </p:pic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CCF004F6-ABF5-1446-22CE-68F74F101C43}"/>
                </a:ext>
              </a:extLst>
            </p:cNvPr>
            <p:cNvSpPr txBox="1"/>
            <p:nvPr/>
          </p:nvSpPr>
          <p:spPr>
            <a:xfrm>
              <a:off x="1924050" y="2174449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56%</a:t>
              </a:r>
              <a:endParaRPr lang="de-CH" dirty="0"/>
            </a:p>
          </p:txBody>
        </p:sp>
      </p:grp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A36BAFF7-5EBA-9369-0101-4E2C34B5A3EA}"/>
              </a:ext>
            </a:extLst>
          </p:cNvPr>
          <p:cNvGrpSpPr/>
          <p:nvPr/>
        </p:nvGrpSpPr>
        <p:grpSpPr>
          <a:xfrm>
            <a:off x="4910485" y="1627254"/>
            <a:ext cx="2459580" cy="1616400"/>
            <a:chOff x="4910485" y="1627254"/>
            <a:chExt cx="2459580" cy="1616400"/>
          </a:xfrm>
        </p:grpSpPr>
        <p:pic>
          <p:nvPicPr>
            <p:cNvPr id="12" name="Grafik 11" descr="Ein Bild, das Karte, Atlas, Text enthält.&#10;&#10;Automatisch generierte Beschreibung">
              <a:extLst>
                <a:ext uri="{FF2B5EF4-FFF2-40B4-BE49-F238E27FC236}">
                  <a16:creationId xmlns:a16="http://schemas.microsoft.com/office/drawing/2014/main" id="{11883F99-A6CE-C723-B76A-5EB2F64D35D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10485" y="1627254"/>
              <a:ext cx="2459580" cy="1616400"/>
            </a:xfrm>
            <a:prstGeom prst="rect">
              <a:avLst/>
            </a:prstGeom>
          </p:spPr>
        </p:pic>
        <p:sp>
          <p:nvSpPr>
            <p:cNvPr id="13" name="Textfeld 12">
              <a:extLst>
                <a:ext uri="{FF2B5EF4-FFF2-40B4-BE49-F238E27FC236}">
                  <a16:creationId xmlns:a16="http://schemas.microsoft.com/office/drawing/2014/main" id="{AF22F24F-F168-B98D-5C89-F3D75FBBB87E}"/>
                </a:ext>
              </a:extLst>
            </p:cNvPr>
            <p:cNvSpPr txBox="1"/>
            <p:nvPr/>
          </p:nvSpPr>
          <p:spPr>
            <a:xfrm>
              <a:off x="5877910" y="2155399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17%</a:t>
              </a:r>
              <a:endParaRPr lang="de-CH" dirty="0"/>
            </a:p>
          </p:txBody>
        </p:sp>
      </p:grpSp>
      <p:grpSp>
        <p:nvGrpSpPr>
          <p:cNvPr id="24" name="Gruppieren 23">
            <a:extLst>
              <a:ext uri="{FF2B5EF4-FFF2-40B4-BE49-F238E27FC236}">
                <a16:creationId xmlns:a16="http://schemas.microsoft.com/office/drawing/2014/main" id="{D4EE8401-B167-CEBC-7C7A-7068DF314AE4}"/>
              </a:ext>
            </a:extLst>
          </p:cNvPr>
          <p:cNvGrpSpPr/>
          <p:nvPr/>
        </p:nvGrpSpPr>
        <p:grpSpPr>
          <a:xfrm>
            <a:off x="8337490" y="1565558"/>
            <a:ext cx="2459580" cy="1616400"/>
            <a:chOff x="8337490" y="1565558"/>
            <a:chExt cx="2459580" cy="1616400"/>
          </a:xfrm>
        </p:grpSpPr>
        <p:pic>
          <p:nvPicPr>
            <p:cNvPr id="14" name="Grafik 13" descr="Ein Bild, das Karte, Atlas, Text enthält.&#10;&#10;Automatisch generierte Beschreibung">
              <a:extLst>
                <a:ext uri="{FF2B5EF4-FFF2-40B4-BE49-F238E27FC236}">
                  <a16:creationId xmlns:a16="http://schemas.microsoft.com/office/drawing/2014/main" id="{FD26ADDA-8FD1-C184-D8EE-F6465E6741C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37490" y="1565558"/>
              <a:ext cx="2459580" cy="1616400"/>
            </a:xfrm>
            <a:prstGeom prst="rect">
              <a:avLst/>
            </a:prstGeom>
          </p:spPr>
        </p:pic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3573521A-6802-AEB8-F814-5BBC297DAEEE}"/>
                </a:ext>
              </a:extLst>
            </p:cNvPr>
            <p:cNvSpPr txBox="1"/>
            <p:nvPr/>
          </p:nvSpPr>
          <p:spPr>
            <a:xfrm>
              <a:off x="9304915" y="2093703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4%</a:t>
              </a:r>
              <a:endParaRPr lang="de-CH" dirty="0"/>
            </a:p>
          </p:txBody>
        </p:sp>
      </p:grpSp>
      <p:sp>
        <p:nvSpPr>
          <p:cNvPr id="18" name="Inhaltsplatzhalter 2">
            <a:extLst>
              <a:ext uri="{FF2B5EF4-FFF2-40B4-BE49-F238E27FC236}">
                <a16:creationId xmlns:a16="http://schemas.microsoft.com/office/drawing/2014/main" id="{82D05311-E354-7970-BA99-C1EB4A10CC80}"/>
              </a:ext>
            </a:extLst>
          </p:cNvPr>
          <p:cNvSpPr txBox="1">
            <a:spLocks/>
          </p:cNvSpPr>
          <p:nvPr/>
        </p:nvSpPr>
        <p:spPr>
          <a:xfrm>
            <a:off x="5451803" y="3299230"/>
            <a:ext cx="6700058" cy="27335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438" indent="-1984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96875" indent="-1920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300" dirty="0"/>
              <a:t>Steuern (d.h. Kantons-/Gemeindehaushalt)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r>
              <a:rPr lang="de-DE" sz="1300" dirty="0"/>
              <a:t>Zwecksteuern (Spielsuchtabgabe, div. Kantonale Sondersteuern)</a:t>
            </a:r>
          </a:p>
          <a:p>
            <a:pPr marL="285750" indent="-285750">
              <a:buFont typeface="Symbol" panose="05050102010706020507" pitchFamily="18" charset="2"/>
              <a:buChar char="-"/>
            </a:pPr>
            <a:endParaRPr lang="de-DE" sz="1300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1356064E-A3A3-5DB3-5251-6FF09BFA7D7D}"/>
              </a:ext>
            </a:extLst>
          </p:cNvPr>
          <p:cNvSpPr txBox="1"/>
          <p:nvPr/>
        </p:nvSpPr>
        <p:spPr>
          <a:xfrm>
            <a:off x="802105" y="6136827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000" dirty="0"/>
              <a:t>Quelle: </a:t>
            </a:r>
            <a:r>
              <a:rPr lang="de-CH" sz="1000" dirty="0" err="1"/>
              <a:t>Obsan</a:t>
            </a:r>
            <a:r>
              <a:rPr lang="de-CH" sz="1000" dirty="0"/>
              <a:t> 2022</a:t>
            </a:r>
          </a:p>
          <a:p>
            <a:r>
              <a:rPr lang="de-CH" sz="1000" dirty="0"/>
              <a:t>Bildnachweis: </a:t>
            </a:r>
            <a:r>
              <a:rPr lang="de-CH" sz="1000" dirty="0" err="1"/>
              <a:t>ch-info.swiss</a:t>
            </a:r>
            <a:endParaRPr lang="de-CH" sz="1000" dirty="0"/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4A2DC455-480C-929C-144F-1ED5DC5B4ACD}"/>
              </a:ext>
            </a:extLst>
          </p:cNvPr>
          <p:cNvSpPr txBox="1"/>
          <p:nvPr/>
        </p:nvSpPr>
        <p:spPr>
          <a:xfrm>
            <a:off x="3372853" y="5161984"/>
            <a:ext cx="445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Private und Leistungserbringer: </a:t>
            </a:r>
            <a:r>
              <a:rPr lang="de-DE" dirty="0"/>
              <a:t>17%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39129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3C1860-7326-711B-2C87-3B5EA82115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5E65BE8-2895-D164-D7FD-273D48077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552239"/>
            <a:ext cx="6700058" cy="236311"/>
          </a:xfrm>
        </p:spPr>
        <p:txBody>
          <a:bodyPr/>
          <a:lstStyle/>
          <a:p>
            <a:r>
              <a:rPr lang="de-DE"/>
              <a:t>Input Bevölkerungsrat 2025 Anina Hanimann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8534ED9-2D3A-25B2-6B3F-A9658C894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FFCC-E7C8-8546-9BDB-D93706DF8834}" type="slidenum">
              <a:rPr lang="de-DE" smtClean="0"/>
              <a:t>6</a:t>
            </a:fld>
            <a:endParaRPr lang="de-DE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4FEB6E3D-6070-7027-7105-68D005C1F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Frage 2: Woher kommt das Geld für GF+P und was wird mit diesem Geld gemacht?</a:t>
            </a:r>
            <a:br>
              <a:rPr lang="de-DE" dirty="0"/>
            </a:br>
            <a:endParaRPr lang="de-CH" dirty="0"/>
          </a:p>
        </p:txBody>
      </p:sp>
      <p:pic>
        <p:nvPicPr>
          <p:cNvPr id="9" name="Grafik 8" descr="Ein Bild, das Essen, Süßigkeiten, Nachspeise, Süße enthält.&#10;&#10;Automatisch generierte Beschreibung">
            <a:extLst>
              <a:ext uri="{FF2B5EF4-FFF2-40B4-BE49-F238E27FC236}">
                <a16:creationId xmlns:a16="http://schemas.microsoft.com/office/drawing/2014/main" id="{C4191279-D083-D42C-84D5-1FECEA8B50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59453" y="5404343"/>
            <a:ext cx="1507958" cy="968392"/>
          </a:xfrm>
          <a:prstGeom prst="rect">
            <a:avLst/>
          </a:prstGeom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F134CDD-1665-01C5-94F2-133D83672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181100"/>
            <a:ext cx="11544300" cy="4995863"/>
          </a:xfrm>
        </p:spPr>
        <p:txBody>
          <a:bodyPr/>
          <a:lstStyle/>
          <a:p>
            <a:endParaRPr lang="de-CH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04E70445-3DEE-C20B-E6B4-4B3D1961ABA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003" r="19348"/>
          <a:stretch/>
        </p:blipFill>
        <p:spPr>
          <a:xfrm>
            <a:off x="1448302" y="1380900"/>
            <a:ext cx="8477250" cy="5004839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29E7F127-0844-1063-67A3-81D3CA6373A8}"/>
              </a:ext>
            </a:extLst>
          </p:cNvPr>
          <p:cNvSpPr txBox="1"/>
          <p:nvPr/>
        </p:nvSpPr>
        <p:spPr>
          <a:xfrm>
            <a:off x="802105" y="6174927"/>
            <a:ext cx="6096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000" dirty="0"/>
              <a:t>Bildnachweis: </a:t>
            </a:r>
            <a:r>
              <a:rPr lang="de-CH" sz="1000" dirty="0" err="1"/>
              <a:t>Obsan</a:t>
            </a:r>
            <a:r>
              <a:rPr lang="de-CH" sz="1000" dirty="0"/>
              <a:t> 2025</a:t>
            </a:r>
          </a:p>
        </p:txBody>
      </p:sp>
    </p:spTree>
    <p:extLst>
      <p:ext uri="{BB962C8B-B14F-4D97-AF65-F5344CB8AC3E}">
        <p14:creationId xmlns:p14="http://schemas.microsoft.com/office/powerpoint/2010/main" val="3470665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3B8E23-C2A1-014A-9CD4-51ED1CA004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E0748F9-2BBF-1917-CD58-A3C9E31F6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552239"/>
            <a:ext cx="6700058" cy="236311"/>
          </a:xfrm>
        </p:spPr>
        <p:txBody>
          <a:bodyPr/>
          <a:lstStyle/>
          <a:p>
            <a:r>
              <a:rPr lang="de-DE"/>
              <a:t>Input Bevölkerungsrat 2025 Anina Hanimann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2B22413-6EFD-24CF-B574-B53B9C36ED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FFCC-E7C8-8546-9BDB-D93706DF8834}" type="slidenum">
              <a:rPr lang="de-DE" smtClean="0"/>
              <a:t>7</a:t>
            </a:fld>
            <a:endParaRPr lang="de-DE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403EB7CE-8B2C-8409-A0D8-48A12BFA8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Frage 3: Welche </a:t>
            </a:r>
            <a:r>
              <a:rPr lang="de-DE" dirty="0" err="1"/>
              <a:t>Massnahmen</a:t>
            </a:r>
            <a:r>
              <a:rPr lang="de-DE" dirty="0"/>
              <a:t> der GF+P wirken langfristig kostensenkend/-sparend? Wie wird das gemessen?</a:t>
            </a:r>
            <a:br>
              <a:rPr lang="de-DE" dirty="0"/>
            </a:br>
            <a:endParaRPr lang="de-CH" dirty="0"/>
          </a:p>
        </p:txBody>
      </p:sp>
      <p:pic>
        <p:nvPicPr>
          <p:cNvPr id="8" name="Inhaltsplatzhalter 7" descr="Ein Bild, das Gelände, Zigarette, draußen, Kanne Topf enthält.&#10;&#10;Automatisch generierte Beschreibung">
            <a:extLst>
              <a:ext uri="{FF2B5EF4-FFF2-40B4-BE49-F238E27FC236}">
                <a16:creationId xmlns:a16="http://schemas.microsoft.com/office/drawing/2014/main" id="{8D62B593-3DE1-052D-2B1A-FE7C3D176E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19200" y="2048966"/>
            <a:ext cx="2676743" cy="1867447"/>
          </a:xfrm>
        </p:spPr>
      </p:pic>
      <p:pic>
        <p:nvPicPr>
          <p:cNvPr id="2" name="Grafik 1" descr="Ein Bild, das Kreis, Waffe enthält.&#10;&#10;Automatisch generierte Beschreibung">
            <a:extLst>
              <a:ext uri="{FF2B5EF4-FFF2-40B4-BE49-F238E27FC236}">
                <a16:creationId xmlns:a16="http://schemas.microsoft.com/office/drawing/2014/main" id="{A7286249-4863-3CDC-FB5B-83E1AA38BB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42291" y="5413360"/>
            <a:ext cx="913529" cy="885695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D4158DA2-A6EC-C42D-B779-5C3879258FD7}"/>
              </a:ext>
            </a:extLst>
          </p:cNvPr>
          <p:cNvSpPr txBox="1"/>
          <p:nvPr/>
        </p:nvSpPr>
        <p:spPr>
          <a:xfrm>
            <a:off x="802105" y="6174927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000" dirty="0"/>
              <a:t>Quelle: Marti et al. 2022</a:t>
            </a:r>
          </a:p>
          <a:p>
            <a:r>
              <a:rPr lang="de-CH" sz="1000" dirty="0"/>
              <a:t>Bildnachweis: </a:t>
            </a:r>
            <a:r>
              <a:rPr lang="de-CH" sz="1000" dirty="0" err="1"/>
              <a:t>Pixabay</a:t>
            </a:r>
            <a:r>
              <a:rPr lang="de-CH" sz="1000" dirty="0"/>
              <a:t> (links und rechts), Shutterstock (Mitte)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2A63A9A-CF64-FD8E-1BAF-C36245E3B21F}"/>
              </a:ext>
            </a:extLst>
          </p:cNvPr>
          <p:cNvSpPr txBox="1"/>
          <p:nvPr/>
        </p:nvSpPr>
        <p:spPr>
          <a:xfrm>
            <a:off x="785921" y="4240674"/>
            <a:ext cx="3543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Rauchstopp-Programme bei Jugendlichen</a:t>
            </a:r>
            <a:endParaRPr lang="de-CH" dirty="0"/>
          </a:p>
        </p:txBody>
      </p:sp>
      <p:pic>
        <p:nvPicPr>
          <p:cNvPr id="13" name="Grafik 12" descr="Ein Bild, das Person, Kleidung, Im Haus, Wand enthält.&#10;&#10;Automatisch generierte Beschreibung">
            <a:extLst>
              <a:ext uri="{FF2B5EF4-FFF2-40B4-BE49-F238E27FC236}">
                <a16:creationId xmlns:a16="http://schemas.microsoft.com/office/drawing/2014/main" id="{9487588D-F6A0-D3BD-2103-C2CB6D5885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9229" y="2062969"/>
            <a:ext cx="2759160" cy="1839440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8BC20857-5D0B-EB81-64A9-1DBB4D354FC8}"/>
              </a:ext>
            </a:extLst>
          </p:cNvPr>
          <p:cNvSpPr txBox="1"/>
          <p:nvPr/>
        </p:nvSpPr>
        <p:spPr>
          <a:xfrm>
            <a:off x="4154905" y="4102174"/>
            <a:ext cx="3543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Screening und Kurzintervention bei Hausarztbesuch (Alkohol, Drogen)</a:t>
            </a:r>
            <a:endParaRPr lang="de-CH" dirty="0"/>
          </a:p>
        </p:txBody>
      </p:sp>
      <p:pic>
        <p:nvPicPr>
          <p:cNvPr id="18" name="Grafik 17" descr="Ein Bild, das draußen, Person, Straße, Baum enthält.&#10;&#10;Automatisch generierte Beschreibung">
            <a:extLst>
              <a:ext uri="{FF2B5EF4-FFF2-40B4-BE49-F238E27FC236}">
                <a16:creationId xmlns:a16="http://schemas.microsoft.com/office/drawing/2014/main" id="{18D191DD-968D-FB04-F043-D989D1AD53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01675" y="2063328"/>
            <a:ext cx="2759160" cy="1838722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1D037D0C-77C6-54E4-DE02-6A497D3ADC34}"/>
              </a:ext>
            </a:extLst>
          </p:cNvPr>
          <p:cNvSpPr txBox="1"/>
          <p:nvPr/>
        </p:nvSpPr>
        <p:spPr>
          <a:xfrm>
            <a:off x="7609605" y="4101815"/>
            <a:ext cx="3543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Massnahmen</a:t>
            </a:r>
            <a:r>
              <a:rPr lang="de-DE" dirty="0"/>
              <a:t> in der Lebenswelt wie Errichtung von Fahrradwegen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07464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349243-05B6-3127-F0F7-110A0BAFC3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5F0851D-0A8E-627B-B9E8-2A251AEC3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552239"/>
            <a:ext cx="6700058" cy="236311"/>
          </a:xfrm>
        </p:spPr>
        <p:txBody>
          <a:bodyPr/>
          <a:lstStyle/>
          <a:p>
            <a:r>
              <a:rPr lang="de-DE"/>
              <a:t>Input Bevölkerungsrat 2025 Anina Hanimann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173279-C7EE-A7C0-BFD2-1DB7CB776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FFCC-E7C8-8546-9BDB-D93706DF8834}" type="slidenum">
              <a:rPr lang="de-DE" smtClean="0"/>
              <a:t>8</a:t>
            </a:fld>
            <a:endParaRPr lang="de-DE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F220AB81-70C3-E6BB-E224-0F8DF43DC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Frage 3: Welche </a:t>
            </a:r>
            <a:r>
              <a:rPr lang="de-DE" dirty="0" err="1"/>
              <a:t>Massnahmen</a:t>
            </a:r>
            <a:r>
              <a:rPr lang="de-DE" dirty="0"/>
              <a:t> der GF+P wirken langfristig kostensenkend/-sparend? Wie wird das gemessen?</a:t>
            </a:r>
            <a:br>
              <a:rPr lang="de-DE" dirty="0"/>
            </a:br>
            <a:endParaRPr lang="de-CH" dirty="0"/>
          </a:p>
        </p:txBody>
      </p:sp>
      <p:pic>
        <p:nvPicPr>
          <p:cNvPr id="2" name="Grafik 1" descr="Ein Bild, das Kreis, Waffe enthält.&#10;&#10;Automatisch generierte Beschreibung">
            <a:extLst>
              <a:ext uri="{FF2B5EF4-FFF2-40B4-BE49-F238E27FC236}">
                <a16:creationId xmlns:a16="http://schemas.microsoft.com/office/drawing/2014/main" id="{52E02259-EB24-1653-532E-5FFB1A311C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2291" y="5413360"/>
            <a:ext cx="913529" cy="885695"/>
          </a:xfrm>
          <a:prstGeom prst="rect">
            <a:avLst/>
          </a:prstGeom>
        </p:spPr>
      </p:pic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16C6B960-85CD-58EF-196D-22088E7D9286}"/>
              </a:ext>
            </a:extLst>
          </p:cNvPr>
          <p:cNvCxnSpPr/>
          <p:nvPr/>
        </p:nvCxnSpPr>
        <p:spPr>
          <a:xfrm>
            <a:off x="6376288" y="2373972"/>
            <a:ext cx="1368152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feld 11">
            <a:extLst>
              <a:ext uri="{FF2B5EF4-FFF2-40B4-BE49-F238E27FC236}">
                <a16:creationId xmlns:a16="http://schemas.microsoft.com/office/drawing/2014/main" id="{AE448694-0EA9-3D55-75E3-11ED2099FD74}"/>
              </a:ext>
            </a:extLst>
          </p:cNvPr>
          <p:cNvSpPr txBox="1"/>
          <p:nvPr/>
        </p:nvSpPr>
        <p:spPr>
          <a:xfrm>
            <a:off x="7744440" y="2157948"/>
            <a:ext cx="2232248" cy="400110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CH" sz="2000" dirty="0">
                <a:solidFill>
                  <a:schemeClr val="bg1"/>
                </a:solidFill>
                <a:latin typeface="+mn-lt"/>
              </a:rPr>
              <a:t>Blackbox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6DACD2C9-24E8-F669-3E6E-D62622DEDEBF}"/>
              </a:ext>
            </a:extLst>
          </p:cNvPr>
          <p:cNvSpPr txBox="1"/>
          <p:nvPr/>
        </p:nvSpPr>
        <p:spPr>
          <a:xfrm>
            <a:off x="6204758" y="1973862"/>
            <a:ext cx="1711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latin typeface="+mn-lt"/>
              </a:rPr>
              <a:t>Massnahme</a:t>
            </a:r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46743BD3-F139-CB75-E7AC-1F53F12980E8}"/>
              </a:ext>
            </a:extLst>
          </p:cNvPr>
          <p:cNvCxnSpPr/>
          <p:nvPr/>
        </p:nvCxnSpPr>
        <p:spPr>
          <a:xfrm>
            <a:off x="9976688" y="2362934"/>
            <a:ext cx="1368152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feld 16">
            <a:extLst>
              <a:ext uri="{FF2B5EF4-FFF2-40B4-BE49-F238E27FC236}">
                <a16:creationId xmlns:a16="http://schemas.microsoft.com/office/drawing/2014/main" id="{843DC454-E532-0FE2-17E4-7D3C541B112D}"/>
              </a:ext>
            </a:extLst>
          </p:cNvPr>
          <p:cNvSpPr txBox="1"/>
          <p:nvPr/>
        </p:nvSpPr>
        <p:spPr>
          <a:xfrm>
            <a:off x="10048696" y="197386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latin typeface="+mn-lt"/>
              </a:rPr>
              <a:t>Wirkung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FE29FAFE-49A8-BACD-6C5E-6A8E791D1298}"/>
              </a:ext>
            </a:extLst>
          </p:cNvPr>
          <p:cNvSpPr txBox="1"/>
          <p:nvPr/>
        </p:nvSpPr>
        <p:spPr>
          <a:xfrm>
            <a:off x="985317" y="2124282"/>
            <a:ext cx="2876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latin typeface="+mn-lt"/>
              </a:rPr>
              <a:t>Problem 1: Komplexität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BAE0796B-737C-22DA-4666-917D1A5C4FF2}"/>
              </a:ext>
            </a:extLst>
          </p:cNvPr>
          <p:cNvSpPr txBox="1"/>
          <p:nvPr/>
        </p:nvSpPr>
        <p:spPr>
          <a:xfrm>
            <a:off x="985317" y="3766514"/>
            <a:ext cx="5259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latin typeface="+mn-lt"/>
              </a:rPr>
              <a:t>Problem 2: Abhängig vom Durchführungsort</a:t>
            </a:r>
          </a:p>
        </p:txBody>
      </p:sp>
      <p:pic>
        <p:nvPicPr>
          <p:cNvPr id="23" name="Grafik 22" descr="Ein Bild, das Wäscheklammer, Blau, draußen enthält.&#10;&#10;Automatisch generierte Beschreibung">
            <a:extLst>
              <a:ext uri="{FF2B5EF4-FFF2-40B4-BE49-F238E27FC236}">
                <a16:creationId xmlns:a16="http://schemas.microsoft.com/office/drawing/2014/main" id="{5A920486-1049-667F-38A0-4860178C29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4430" y="2898123"/>
            <a:ext cx="2552258" cy="1828454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2208DBB2-A23B-6145-9915-9B4AA3B0BF2F}"/>
              </a:ext>
            </a:extLst>
          </p:cNvPr>
          <p:cNvSpPr txBox="1"/>
          <p:nvPr/>
        </p:nvSpPr>
        <p:spPr>
          <a:xfrm>
            <a:off x="802105" y="6174927"/>
            <a:ext cx="6096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000" dirty="0"/>
              <a:t>Quelle: Marti et al. 2022</a:t>
            </a:r>
          </a:p>
          <a:p>
            <a:r>
              <a:rPr lang="de-CH" sz="1000" dirty="0"/>
              <a:t>Bildnachweis: </a:t>
            </a:r>
            <a:r>
              <a:rPr lang="de-CH" sz="1000" dirty="0" err="1"/>
              <a:t>Pixabay</a:t>
            </a:r>
            <a:endParaRPr lang="de-CH" sz="1000" dirty="0"/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203E71B3-5DBE-6CA0-CCE4-00860D19ADED}"/>
              </a:ext>
            </a:extLst>
          </p:cNvPr>
          <p:cNvSpPr txBox="1"/>
          <p:nvPr/>
        </p:nvSpPr>
        <p:spPr>
          <a:xfrm>
            <a:off x="985317" y="5488871"/>
            <a:ext cx="9720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latin typeface="+mn-lt"/>
              </a:rPr>
              <a:t>«Lösung»: Kombination verschiedener Methoden; Wahl von Ersatzkriterien, die messbar sind</a:t>
            </a:r>
          </a:p>
        </p:txBody>
      </p:sp>
    </p:spTree>
    <p:extLst>
      <p:ext uri="{BB962C8B-B14F-4D97-AF65-F5344CB8AC3E}">
        <p14:creationId xmlns:p14="http://schemas.microsoft.com/office/powerpoint/2010/main" val="1759416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  <p:bldP spid="17" grpId="0"/>
      <p:bldP spid="20" grpId="0"/>
      <p:bldP spid="21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63C2F8-3A08-E6C6-2AB1-8A4B272959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DCD523C-9424-51E9-EEEE-AC22452B19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None/>
            </a:pPr>
            <a:endParaRPr lang="de-CH" sz="1800" dirty="0">
              <a:solidFill>
                <a:schemeClr val="accent6"/>
              </a:solidFill>
            </a:endParaRPr>
          </a:p>
          <a:p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197D7C0-2800-6E90-2286-5742A6F6E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552239"/>
            <a:ext cx="6700058" cy="236311"/>
          </a:xfrm>
        </p:spPr>
        <p:txBody>
          <a:bodyPr/>
          <a:lstStyle/>
          <a:p>
            <a:r>
              <a:rPr lang="de-DE" dirty="0"/>
              <a:t>Input Bevölkerungsrat 2025 Anina Hanimann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4C7E6B5-19CA-51F1-8130-A72DEBAC9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7FFCC-E7C8-8546-9BDB-D93706DF8834}" type="slidenum">
              <a:rPr lang="de-DE" smtClean="0"/>
              <a:t>9</a:t>
            </a:fld>
            <a:endParaRPr lang="de-DE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C2FC499E-9D64-FD46-EB5F-D401FACDE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Frage 4: Was sind </a:t>
            </a:r>
            <a:r>
              <a:rPr lang="de-DE" dirty="0" err="1"/>
              <a:t>Good</a:t>
            </a:r>
            <a:r>
              <a:rPr lang="de-DE" dirty="0"/>
              <a:t> Practice Beispiele, die funktionieren?</a:t>
            </a:r>
            <a:br>
              <a:rPr lang="de-DE" dirty="0"/>
            </a:br>
            <a:endParaRPr lang="de-CH" dirty="0"/>
          </a:p>
        </p:txBody>
      </p:sp>
      <p:pic>
        <p:nvPicPr>
          <p:cNvPr id="9" name="Grafik 8" descr="Ein Bild, das Essen, Süßigkeiten, Nachspeise, Süße enthält.&#10;&#10;Automatisch generierte Beschreibung">
            <a:extLst>
              <a:ext uri="{FF2B5EF4-FFF2-40B4-BE49-F238E27FC236}">
                <a16:creationId xmlns:a16="http://schemas.microsoft.com/office/drawing/2014/main" id="{BA66AC7E-8F3B-A81E-25A2-2E251A99D2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59453" y="5404343"/>
            <a:ext cx="1507958" cy="968392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01E578FC-EDE8-DD21-525D-CA99DA64ED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5058" y="1255422"/>
            <a:ext cx="3489233" cy="3017279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DCC5C71F-6749-7A8B-C6A1-768EFFB14E1E}"/>
              </a:ext>
            </a:extLst>
          </p:cNvPr>
          <p:cNvSpPr txBox="1"/>
          <p:nvPr/>
        </p:nvSpPr>
        <p:spPr>
          <a:xfrm>
            <a:off x="802105" y="6174927"/>
            <a:ext cx="6096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000" dirty="0"/>
              <a:t>Bildnachweis: WHO (2017)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40343DDC-69DC-D142-CAB2-A1A45CF39D07}"/>
              </a:ext>
            </a:extLst>
          </p:cNvPr>
          <p:cNvSpPr txBox="1">
            <a:spLocks/>
          </p:cNvSpPr>
          <p:nvPr/>
        </p:nvSpPr>
        <p:spPr>
          <a:xfrm>
            <a:off x="475864" y="4512185"/>
            <a:ext cx="4507620" cy="47441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438" indent="-1984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96875" indent="-1920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CH" dirty="0"/>
              <a:t>WHO «Best </a:t>
            </a:r>
            <a:r>
              <a:rPr lang="de-CH" dirty="0" err="1"/>
              <a:t>Buys</a:t>
            </a:r>
            <a:r>
              <a:rPr lang="de-CH" dirty="0"/>
              <a:t>»</a:t>
            </a:r>
          </a:p>
          <a:p>
            <a:pPr marL="0" lvl="1" indent="0" algn="ctr">
              <a:buFont typeface="Arial" panose="020B0604020202020204" pitchFamily="34" charset="0"/>
              <a:buNone/>
            </a:pPr>
            <a:endParaRPr lang="de-CH" dirty="0">
              <a:solidFill>
                <a:schemeClr val="accent6"/>
              </a:solidFill>
            </a:endParaRPr>
          </a:p>
          <a:p>
            <a:pPr algn="ctr"/>
            <a:endParaRPr lang="de-CH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046E98FC-2690-23E2-12C7-68C5712D62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2065608"/>
            <a:ext cx="4714875" cy="1209675"/>
          </a:xfrm>
          <a:prstGeom prst="rect">
            <a:avLst/>
          </a:prstGeom>
        </p:spPr>
      </p:pic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43CBE31-F1D3-1AE7-BD71-F4F7BC48B8D5}"/>
              </a:ext>
            </a:extLst>
          </p:cNvPr>
          <p:cNvSpPr txBox="1">
            <a:spLocks/>
          </p:cNvSpPr>
          <p:nvPr/>
        </p:nvSpPr>
        <p:spPr>
          <a:xfrm>
            <a:off x="6096000" y="4335762"/>
            <a:ext cx="4507620" cy="474419"/>
          </a:xfrm>
          <a:prstGeom prst="rect">
            <a:avLst/>
          </a:prstGeom>
        </p:spPr>
        <p:txBody>
          <a:bodyPr vert="horz" lIns="0" tIns="0" rIns="0" bIns="0" rtlCol="0">
            <a:normAutofit fontScale="25000" lnSpcReduction="200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98438" indent="-1984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96875" indent="-1920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CH" sz="7200" dirty="0"/>
              <a:t>Orientierungsliste kantonale Aktionsprogramme (KAP) von Gesundheitsförderung Schweiz</a:t>
            </a:r>
          </a:p>
          <a:p>
            <a:pPr marL="0" lvl="1" indent="0" algn="ctr">
              <a:buFont typeface="Arial" panose="020B0604020202020204" pitchFamily="34" charset="0"/>
              <a:buNone/>
            </a:pPr>
            <a:endParaRPr lang="de-CH" dirty="0">
              <a:solidFill>
                <a:schemeClr val="accent6"/>
              </a:solidFill>
            </a:endParaRPr>
          </a:p>
          <a:p>
            <a:pPr algn="ctr"/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26225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</p:bldLst>
  </p:timing>
</p:sld>
</file>

<file path=ppt/theme/theme1.xml><?xml version="1.0" encoding="utf-8"?>
<a:theme xmlns:a="http://schemas.openxmlformats.org/drawingml/2006/main" name="Office">
  <a:themeElements>
    <a:clrScheme name="INE 2018 - PPT">
      <a:dk1>
        <a:srgbClr val="000000"/>
      </a:dk1>
      <a:lt1>
        <a:srgbClr val="FFFFFF"/>
      </a:lt1>
      <a:dk2>
        <a:srgbClr val="879CA6"/>
      </a:dk2>
      <a:lt2>
        <a:srgbClr val="FFFFFF"/>
      </a:lt2>
      <a:accent1>
        <a:srgbClr val="879CA6"/>
      </a:accent1>
      <a:accent2>
        <a:srgbClr val="9DB093"/>
      </a:accent2>
      <a:accent3>
        <a:srgbClr val="CF7053"/>
      </a:accent3>
      <a:accent4>
        <a:srgbClr val="D8C800"/>
      </a:accent4>
      <a:accent5>
        <a:srgbClr val="D6CD81"/>
      </a:accent5>
      <a:accent6>
        <a:srgbClr val="D84755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_Präsentation_Interface_2018" id="{85433866-139A-6A46-9E24-15092209E1A5}" vid="{7E54AE50-58D7-0944-97EC-7E9932E957BB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3B93D2C0B4B44894B57C95EDB7C175" ma:contentTypeVersion="16" ma:contentTypeDescription="Create a new document." ma:contentTypeScope="" ma:versionID="57411c2b6b1afd65c4b7a5502c5323c2">
  <xsd:schema xmlns:xsd="http://www.w3.org/2001/XMLSchema" xmlns:xs="http://www.w3.org/2001/XMLSchema" xmlns:p="http://schemas.microsoft.com/office/2006/metadata/properties" xmlns:ns2="1d221033-8f68-4f64-8173-c37f62a0bd87" xmlns:ns3="5b657532-6993-4ad6-8e9f-f0cf9a56806d" targetNamespace="http://schemas.microsoft.com/office/2006/metadata/properties" ma:root="true" ma:fieldsID="93f4893c9d01da00d00bb6eafdcf2f93" ns2:_="" ns3:_="">
    <xsd:import namespace="1d221033-8f68-4f64-8173-c37f62a0bd87"/>
    <xsd:import namespace="5b657532-6993-4ad6-8e9f-f0cf9a56806d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3:TaxCatchAll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221033-8f68-4f64-8173-c37f62a0bd87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7c938953-97e4-410d-a323-cf9a87d86f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657532-6993-4ad6-8e9f-f0cf9a56806d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ba18b1ed-479c-4035-b9d2-e897564a5122}" ma:internalName="TaxCatchAll" ma:showField="CatchAllData" ma:web="5b657532-6993-4ad6-8e9f-f0cf9a56806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d221033-8f68-4f64-8173-c37f62a0bd87">
      <Terms xmlns="http://schemas.microsoft.com/office/infopath/2007/PartnerControls"/>
    </lcf76f155ced4ddcb4097134ff3c332f>
    <TaxCatchAll xmlns="5b657532-6993-4ad6-8e9f-f0cf9a56806d" xsi:nil="true"/>
  </documentManagement>
</p:properties>
</file>

<file path=customXml/itemProps1.xml><?xml version="1.0" encoding="utf-8"?>
<ds:datastoreItem xmlns:ds="http://schemas.openxmlformats.org/officeDocument/2006/customXml" ds:itemID="{7FD7CA69-47AF-4FC2-BBF2-3FC927ED4B2B}"/>
</file>

<file path=customXml/itemProps2.xml><?xml version="1.0" encoding="utf-8"?>
<ds:datastoreItem xmlns:ds="http://schemas.openxmlformats.org/officeDocument/2006/customXml" ds:itemID="{0E03F651-B262-44BB-A78C-54958163CB83}"/>
</file>

<file path=customXml/itemProps3.xml><?xml version="1.0" encoding="utf-8"?>
<ds:datastoreItem xmlns:ds="http://schemas.openxmlformats.org/officeDocument/2006/customXml" ds:itemID="{06EC81B2-006A-4A72-8708-7803D7D1CC83}"/>
</file>

<file path=docProps/app.xml><?xml version="1.0" encoding="utf-8"?>
<Properties xmlns="http://schemas.openxmlformats.org/officeDocument/2006/extended-properties" xmlns:vt="http://schemas.openxmlformats.org/officeDocument/2006/docPropsVTypes">
  <Template>A_Präsentation_Interface_2020</Template>
  <TotalTime>0</TotalTime>
  <Words>465</Words>
  <Application>Microsoft Office PowerPoint</Application>
  <PresentationFormat>Breitbild</PresentationFormat>
  <Paragraphs>88</Paragraphs>
  <Slides>11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6" baseType="lpstr">
      <vt:lpstr>Aptos</vt:lpstr>
      <vt:lpstr>Arial</vt:lpstr>
      <vt:lpstr>Calibri</vt:lpstr>
      <vt:lpstr>Symbol</vt:lpstr>
      <vt:lpstr>Office</vt:lpstr>
      <vt:lpstr>Bevölkerungsrat 2025: Input zu «Gesundheitsförderung und Prävention in der Schweizer Gesundheitspolitik»</vt:lpstr>
      <vt:lpstr>Worum geht‘s? 4 Fragen</vt:lpstr>
      <vt:lpstr>Frage 1: Was meinen wir mit «Gesundheitsförderung und Prävention»?</vt:lpstr>
      <vt:lpstr>Frage 2: Woher kommt das Geld für GF+P und was wird mit diesem Geld gemacht? </vt:lpstr>
      <vt:lpstr>Frage 2: Woher kommt das Geld für GF+P und was wird mit diesem Geld gemacht? </vt:lpstr>
      <vt:lpstr>Frage 2: Woher kommt das Geld für GF+P und was wird mit diesem Geld gemacht? </vt:lpstr>
      <vt:lpstr>Frage 3: Welche Massnahmen der GF+P wirken langfristig kostensenkend/-sparend? Wie wird das gemessen? </vt:lpstr>
      <vt:lpstr>Frage 3: Welche Massnahmen der GF+P wirken langfristig kostensenkend/-sparend? Wie wird das gemessen? </vt:lpstr>
      <vt:lpstr>Frage 4: Was sind Good Practice Beispiele, die funktionieren? </vt:lpstr>
      <vt:lpstr>Fragen</vt:lpstr>
      <vt:lpstr>Danke für Ihre Aufmerksamkeit! </vt:lpstr>
    </vt:vector>
  </TitlesOfParts>
  <Company>Interface Politikstudien Forschung Beratung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Hanimann Anina</dc:creator>
  <cp:lastModifiedBy>Hanimann Anina</cp:lastModifiedBy>
  <cp:revision>2</cp:revision>
  <dcterms:created xsi:type="dcterms:W3CDTF">2025-01-06T18:52:59Z</dcterms:created>
  <dcterms:modified xsi:type="dcterms:W3CDTF">2025-01-06T20:58:16Z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0x010100A83B93D2C0B4B44894B57C95EDB7C175</vt:lpwstr>
  </property>
</Properties>
</file>